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68" r:id="rId4"/>
    <p:sldId id="258" r:id="rId5"/>
    <p:sldId id="263" r:id="rId6"/>
    <p:sldId id="269" r:id="rId7"/>
    <p:sldId id="272" r:id="rId8"/>
    <p:sldId id="260" r:id="rId9"/>
    <p:sldId id="261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86377" autoAdjust="0"/>
  </p:normalViewPr>
  <p:slideViewPr>
    <p:cSldViewPr>
      <p:cViewPr>
        <p:scale>
          <a:sx n="71" d="100"/>
          <a:sy n="71" d="100"/>
        </p:scale>
        <p:origin x="139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66394-D356-44FE-AA74-5FDFB58BEE6B}" type="datetimeFigureOut">
              <a:rPr lang="pt-PT" smtClean="0"/>
              <a:pPr/>
              <a:t>24/09/2014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9FAB1-C716-4026-874F-0FBC1729277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932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177A241-5759-42CC-B96E-B352389F5DCC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37D3F1-E78F-40C1-B2D6-18262D79F3B3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30BD4F-340D-4562-9EBF-7B68ACE20215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BE66EE-41B1-4CEE-8EB2-050DF7A22674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67BCB32-D993-47B9-A718-538DF3905F3E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074A5-5464-4BA9-BEFF-43E330BAE776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87761-9A23-4C6D-8289-4E1FA8328EB6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E59B0-5EB5-4EEF-91CB-B2E077E020A3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C3F620-1633-44CA-AAFC-5D9F250D7C9B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9" name="Marcador de Posição d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CCAE168-757A-4748-8662-F5CDFD895F14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P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1CA0627-E88D-4444-96DD-B2D2B2BC883F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7968D21-3A7C-4C7B-B143-FDFA35139A4B}" type="datetime1">
              <a:rPr lang="pt-PT" smtClean="0"/>
              <a:pPr/>
              <a:t>24/09/2014</a:t>
            </a:fld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scsp.utl.p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</a:bodyPr>
          <a:lstStyle/>
          <a:p>
            <a:r>
              <a:rPr lang="pt-PT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CIÊNCIA DA ADMINISTRAÇÃO I</a:t>
            </a:r>
            <a:endParaRPr lang="pt-PT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3645024"/>
            <a:ext cx="8568952" cy="1752600"/>
          </a:xfrm>
        </p:spPr>
        <p:txBody>
          <a:bodyPr>
            <a:noAutofit/>
          </a:bodyPr>
          <a:lstStyle/>
          <a:p>
            <a:pPr algn="ctr"/>
            <a:r>
              <a:rPr lang="pt-PT" sz="2400" dirty="0" smtClean="0">
                <a:latin typeface="Baskerville Old Face" pitchFamily="18" charset="0"/>
              </a:rPr>
              <a:t>LICENCIATURA </a:t>
            </a:r>
          </a:p>
          <a:p>
            <a:endParaRPr lang="pt-PT" sz="2400" b="1" dirty="0" smtClean="0">
              <a:solidFill>
                <a:srgbClr val="FF0000"/>
              </a:solidFill>
              <a:latin typeface="Baskerville Old Face" pitchFamily="18" charset="0"/>
            </a:endParaRPr>
          </a:p>
          <a:p>
            <a:pPr algn="ctr"/>
            <a:r>
              <a:rPr lang="pt-PT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ADMINISTRAÇÃO </a:t>
            </a:r>
            <a:r>
              <a:rPr lang="pt-PT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PÚBLICA E POLÍTICAS DO TERRITÓRIO</a:t>
            </a:r>
            <a:endParaRPr lang="pt-PT" sz="20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  <a:p>
            <a:endParaRPr lang="pt-PT" sz="2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  <a:p>
            <a:endParaRPr lang="pt-PT" sz="2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  <a:p>
            <a:pPr algn="ctr"/>
            <a:r>
              <a:rPr lang="pt-PT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ISCSP </a:t>
            </a:r>
            <a:r>
              <a:rPr lang="pt-PT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2014/2015</a:t>
            </a:r>
            <a:endParaRPr lang="pt-PT" sz="1800" b="1" dirty="0">
              <a:solidFill>
                <a:schemeClr val="accent2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pic>
        <p:nvPicPr>
          <p:cNvPr id="48130" name="Picture 2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2" name="Picture 4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5" name="Picture 7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-365125"/>
            <a:ext cx="781050" cy="762000"/>
          </a:xfrm>
          <a:prstGeom prst="rect">
            <a:avLst/>
          </a:prstGeom>
          <a:noFill/>
        </p:spPr>
      </p:pic>
      <p:sp>
        <p:nvSpPr>
          <p:cNvPr id="7" name="Marcador de Posição do Rodapé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dirty="0" smtClean="0"/>
              <a:t>2ª AULA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9584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pt-PT" sz="1800" b="1" u="sng" dirty="0" smtClean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PT" sz="20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 </a:t>
            </a:r>
            <a:r>
              <a:rPr lang="pt-PT" sz="20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partir dos anos 60</a:t>
            </a:r>
          </a:p>
          <a:p>
            <a:endParaRPr lang="pt-PT" sz="1800" dirty="0" smtClean="0">
              <a:latin typeface="Baskerville Old Face" panose="02020602080505020303" pitchFamily="18" charset="0"/>
            </a:endParaRPr>
          </a:p>
          <a:p>
            <a:pPr lvl="1"/>
            <a:endParaRPr lang="pt-PT" sz="1800" dirty="0" smtClean="0">
              <a:latin typeface="Baskerville Old Face" panose="02020602080505020303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pt-PT" sz="18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Três </a:t>
            </a:r>
            <a:r>
              <a:rPr lang="pt-PT" sz="1800" b="1" u="sng" dirty="0" err="1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concepções</a:t>
            </a:r>
            <a:r>
              <a:rPr lang="pt-PT" sz="18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pt-PT" sz="1800" dirty="0" smtClean="0">
                <a:latin typeface="Baskerville Old Face" pitchFamily="18" charset="0"/>
              </a:rPr>
              <a:t>diferentes da C. Administração</a:t>
            </a:r>
          </a:p>
          <a:p>
            <a:pPr lvl="2"/>
            <a:endParaRPr lang="pt-PT" sz="1800" dirty="0" smtClean="0">
              <a:latin typeface="Baskerville Old Face" pitchFamily="18" charset="0"/>
            </a:endParaRPr>
          </a:p>
          <a:p>
            <a:pPr lvl="3">
              <a:buFont typeface="Wingdings" pitchFamily="2" charset="2"/>
              <a:buChar char="q"/>
            </a:pPr>
            <a:r>
              <a:rPr lang="pt-PT" sz="1800" dirty="0" smtClean="0">
                <a:latin typeface="Baskerville Old Face" pitchFamily="18" charset="0"/>
              </a:rPr>
              <a:t> Jurídica</a:t>
            </a:r>
          </a:p>
          <a:p>
            <a:pPr lvl="3">
              <a:buFont typeface="Wingdings" pitchFamily="2" charset="2"/>
              <a:buChar char="q"/>
            </a:pPr>
            <a:r>
              <a:rPr lang="pt-PT" sz="1800" dirty="0" smtClean="0">
                <a:latin typeface="Baskerville Old Face" pitchFamily="18" charset="0"/>
              </a:rPr>
              <a:t> Gestionária</a:t>
            </a:r>
          </a:p>
          <a:p>
            <a:pPr lvl="3">
              <a:buFont typeface="Wingdings" pitchFamily="2" charset="2"/>
              <a:buChar char="q"/>
            </a:pPr>
            <a:r>
              <a:rPr lang="pt-PT" sz="1800" dirty="0" smtClean="0">
                <a:latin typeface="Baskerville Old Face" pitchFamily="18" charset="0"/>
              </a:rPr>
              <a:t> Sociológica</a:t>
            </a:r>
          </a:p>
          <a:p>
            <a:pPr lvl="4"/>
            <a:endParaRPr lang="pt-PT" sz="1800" dirty="0" smtClean="0">
              <a:latin typeface="Baskerville Old Face" pitchFamily="18" charset="0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Jurídica</a:t>
            </a:r>
          </a:p>
          <a:p>
            <a:pPr lvl="8">
              <a:buFont typeface="Wingdings" panose="05000000000000000000" pitchFamily="2" charset="2"/>
              <a:buChar char="§"/>
            </a:pPr>
            <a:r>
              <a:rPr lang="pt-PT" sz="1800" dirty="0" err="1" smtClean="0">
                <a:latin typeface="Baskerville Old Face" panose="02020602080505020303" pitchFamily="18" charset="0"/>
              </a:rPr>
              <a:t>Objecto</a:t>
            </a:r>
            <a:r>
              <a:rPr lang="pt-PT" sz="1800" dirty="0" smtClean="0">
                <a:latin typeface="Baskerville Old Face" panose="02020602080505020303" pitchFamily="18" charset="0"/>
              </a:rPr>
              <a:t> </a:t>
            </a:r>
            <a:r>
              <a:rPr lang="pt-PT" sz="1800" dirty="0" smtClean="0">
                <a:latin typeface="Baskerville Old Face" panose="02020602080505020303" pitchFamily="18" charset="0"/>
              </a:rPr>
              <a:t>da C. A. é apenas a Administração Pública (especifica e diferente das demais </a:t>
            </a:r>
            <a:r>
              <a:rPr lang="pt-PT" sz="1800" dirty="0" smtClean="0">
                <a:latin typeface="Baskerville Old Face" panose="02020602080505020303" pitchFamily="18" charset="0"/>
              </a:rPr>
              <a:t>organizações)</a:t>
            </a:r>
          </a:p>
          <a:p>
            <a:pPr lvl="8">
              <a:buFont typeface="Wingdings" panose="05000000000000000000" pitchFamily="2" charset="2"/>
              <a:buChar char="§"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 lvl="8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anose="02020602080505020303" pitchFamily="18" charset="0"/>
              </a:rPr>
              <a:t>Distinção </a:t>
            </a:r>
            <a:r>
              <a:rPr lang="pt-PT" sz="1800" dirty="0" smtClean="0">
                <a:latin typeface="Baskerville Old Face" panose="02020602080505020303" pitchFamily="18" charset="0"/>
              </a:rPr>
              <a:t>entre C. Administração (ciência positiva) e D. Administrativo (ciência </a:t>
            </a:r>
            <a:r>
              <a:rPr lang="pt-PT" sz="1800" dirty="0" smtClean="0">
                <a:latin typeface="Baskerville Old Face" panose="02020602080505020303" pitchFamily="18" charset="0"/>
              </a:rPr>
              <a:t>normativa)</a:t>
            </a:r>
          </a:p>
          <a:p>
            <a:pPr lvl="8">
              <a:buFont typeface="Wingdings" panose="05000000000000000000" pitchFamily="2" charset="2"/>
              <a:buChar char="§"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 lvl="8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anose="02020602080505020303" pitchFamily="18" charset="0"/>
              </a:rPr>
              <a:t>Abordagem </a:t>
            </a:r>
            <a:r>
              <a:rPr lang="pt-PT" sz="1800" dirty="0" smtClean="0">
                <a:latin typeface="Baskerville Old Face" panose="02020602080505020303" pitchFamily="18" charset="0"/>
              </a:rPr>
              <a:t>marcante em todos os países europeus</a:t>
            </a:r>
          </a:p>
          <a:p>
            <a:pPr marL="1291590" lvl="3" indent="-514350">
              <a:buNone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 marL="1291590" lvl="3" indent="-514350">
              <a:buAutoNum type="alphaLcPeriod"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 marL="1291590" lvl="3" indent="-514350">
              <a:buAutoNum type="alphaLcPeriod"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 marL="925830" lvl="1" indent="-514350">
              <a:buNone/>
            </a:pPr>
            <a:endParaRPr lang="pt-PT" sz="1800" dirty="0" smtClean="0">
              <a:latin typeface="Baskerville Old Face" panose="020206020805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8326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PT" sz="2000" dirty="0" smtClean="0">
                <a:latin typeface="Baskerville Old Face" pitchFamily="18" charset="0"/>
              </a:rPr>
              <a:t> 		</a:t>
            </a:r>
            <a:endParaRPr lang="pt-PT" dirty="0" smtClean="0">
              <a:latin typeface="Baskerville Old Face" pitchFamily="18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pt-PT" sz="29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Gestão</a:t>
            </a:r>
          </a:p>
          <a:p>
            <a:pPr>
              <a:buNone/>
            </a:pPr>
            <a:endParaRPr lang="pt-PT" sz="2000" dirty="0" smtClean="0">
              <a:latin typeface="Baskerville Old Face" pitchFamily="18" charset="0"/>
            </a:endParaRPr>
          </a:p>
          <a:p>
            <a:pPr>
              <a:buNone/>
            </a:pPr>
            <a:endParaRPr lang="pt-PT" sz="2000" dirty="0" smtClean="0">
              <a:latin typeface="Baskerville Old Face" pitchFamily="18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2900" dirty="0" smtClean="0">
                <a:latin typeface="Baskerville Old Face" pitchFamily="18" charset="0"/>
              </a:rPr>
              <a:t>Assimilação da Administração à gestão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pt-PT" sz="2900" dirty="0" smtClean="0">
              <a:latin typeface="Baskerville Old Face" pitchFamily="18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2900" dirty="0" smtClean="0">
                <a:latin typeface="Baskerville Old Face" pitchFamily="18" charset="0"/>
              </a:rPr>
              <a:t>Descoberta e execução de métodos mais racionais</a:t>
            </a:r>
          </a:p>
          <a:p>
            <a:pPr>
              <a:buFont typeface="Wingdings" panose="05000000000000000000" pitchFamily="2" charset="2"/>
              <a:buChar char="§"/>
            </a:pPr>
            <a:endParaRPr lang="pt-PT" sz="2900" dirty="0" smtClean="0">
              <a:latin typeface="Baskerville Old Face" pitchFamily="18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2900" dirty="0" smtClean="0">
                <a:latin typeface="Baskerville Old Face" pitchFamily="18" charset="0"/>
              </a:rPr>
              <a:t>Ciência da Administração como ramo da </a:t>
            </a:r>
            <a:r>
              <a:rPr lang="pt-PT" sz="2900" dirty="0" err="1" smtClean="0">
                <a:latin typeface="Baskerville Old Face" pitchFamily="18" charset="0"/>
              </a:rPr>
              <a:t>da</a:t>
            </a:r>
            <a:r>
              <a:rPr lang="pt-PT" sz="2900" dirty="0" smtClean="0">
                <a:latin typeface="Baskerville Old Face" pitchFamily="18" charset="0"/>
              </a:rPr>
              <a:t> gestão com aplicação na A. Pública:</a:t>
            </a:r>
          </a:p>
          <a:p>
            <a:pPr lvl="4">
              <a:buFont typeface="Wingdings" pitchFamily="2" charset="2"/>
              <a:buChar char="Ø"/>
            </a:pPr>
            <a:endParaRPr lang="pt-PT" sz="2900" dirty="0" smtClean="0">
              <a:latin typeface="Baskerville Old Face" pitchFamily="18" charset="0"/>
            </a:endParaRPr>
          </a:p>
          <a:p>
            <a:pPr lvl="6">
              <a:buFont typeface="Arial" panose="020B0604020202020204" pitchFamily="34" charset="0"/>
              <a:buChar char="•"/>
            </a:pPr>
            <a:r>
              <a:rPr lang="pt-PT" sz="2900" dirty="0" smtClean="0">
                <a:latin typeface="Baskerville Old Face" pitchFamily="18" charset="0"/>
              </a:rPr>
              <a:t>Gestão pública</a:t>
            </a:r>
          </a:p>
          <a:p>
            <a:pPr lvl="6">
              <a:buFont typeface="Arial" panose="020B0604020202020204" pitchFamily="34" charset="0"/>
              <a:buChar char="•"/>
            </a:pPr>
            <a:r>
              <a:rPr lang="pt-PT" sz="2900" dirty="0" smtClean="0">
                <a:latin typeface="Baskerville Old Face" pitchFamily="18" charset="0"/>
              </a:rPr>
              <a:t>Gestão privada</a:t>
            </a:r>
          </a:p>
          <a:p>
            <a:pPr lvl="5">
              <a:buFont typeface="Wingdings" pitchFamily="2" charset="2"/>
              <a:buChar char="§"/>
            </a:pPr>
            <a:endParaRPr lang="pt-PT" sz="2600" dirty="0" smtClean="0">
              <a:latin typeface="Baskerville Old Face" pitchFamily="18" charset="0"/>
            </a:endParaRPr>
          </a:p>
          <a:p>
            <a:pPr lvl="7">
              <a:buFont typeface="Arial" panose="020B0604020202020204" pitchFamily="34" charset="0"/>
              <a:buChar char="•"/>
            </a:pPr>
            <a:r>
              <a:rPr lang="pt-PT" sz="2600" dirty="0" smtClean="0">
                <a:latin typeface="Baskerville Old Face" pitchFamily="18" charset="0"/>
              </a:rPr>
              <a:t>Ainda assim, reconhecendo particularismos à A. Pública</a:t>
            </a:r>
          </a:p>
          <a:p>
            <a:pPr>
              <a:buNone/>
            </a:pPr>
            <a:endParaRPr lang="pt-PT" sz="2600" dirty="0" smtClean="0">
              <a:latin typeface="Baskerville Old Face" pitchFamily="18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pt-PT" sz="29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Sociológica</a:t>
            </a:r>
          </a:p>
          <a:p>
            <a:pPr>
              <a:buNone/>
            </a:pPr>
            <a:endParaRPr lang="pt-PT" sz="2600" dirty="0" smtClean="0">
              <a:latin typeface="Baskerville Old Face" pitchFamily="18" charset="0"/>
            </a:endParaRPr>
          </a:p>
          <a:p>
            <a:pPr lvl="4">
              <a:buFont typeface="Wingdings" panose="05000000000000000000" pitchFamily="2" charset="2"/>
              <a:buChar char="§"/>
            </a:pPr>
            <a:r>
              <a:rPr lang="pt-PT" sz="29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Três dimensões de análise</a:t>
            </a:r>
          </a:p>
          <a:p>
            <a:pPr>
              <a:buNone/>
            </a:pPr>
            <a:endParaRPr lang="pt-PT" sz="2600" dirty="0" smtClean="0">
              <a:latin typeface="Baskerville Old Face" pitchFamily="18" charset="0"/>
            </a:endParaRPr>
          </a:p>
          <a:p>
            <a:pPr lvl="7">
              <a:buFont typeface="Arial" panose="020B0604020202020204" pitchFamily="34" charset="0"/>
              <a:buChar char="•"/>
            </a:pPr>
            <a:r>
              <a:rPr lang="pt-PT" sz="2900" dirty="0" smtClean="0">
                <a:latin typeface="Baskerville Old Face" pitchFamily="18" charset="0"/>
              </a:rPr>
              <a:t>Ciência Política (</a:t>
            </a:r>
            <a:r>
              <a:rPr lang="pt-PT" sz="2900" dirty="0" err="1" smtClean="0">
                <a:latin typeface="Baskerville Old Face" pitchFamily="18" charset="0"/>
              </a:rPr>
              <a:t>actor</a:t>
            </a:r>
            <a:r>
              <a:rPr lang="pt-PT" sz="2900" dirty="0" smtClean="0">
                <a:latin typeface="Baskerville Old Face" pitchFamily="18" charset="0"/>
              </a:rPr>
              <a:t> administrativo)</a:t>
            </a:r>
          </a:p>
          <a:p>
            <a:pPr lvl="7">
              <a:buFont typeface="Arial" panose="020B0604020202020204" pitchFamily="34" charset="0"/>
              <a:buChar char="•"/>
            </a:pPr>
            <a:r>
              <a:rPr lang="pt-PT" sz="2900" dirty="0" smtClean="0">
                <a:latin typeface="Baskerville Old Face" pitchFamily="18" charset="0"/>
              </a:rPr>
              <a:t>Sociologia da A. Pública (Sociologia das organizações/Weber)</a:t>
            </a:r>
          </a:p>
          <a:p>
            <a:pPr lvl="7">
              <a:buFont typeface="Arial" panose="020B0604020202020204" pitchFamily="34" charset="0"/>
              <a:buChar char="•"/>
            </a:pPr>
            <a:r>
              <a:rPr lang="pt-PT" sz="2900" dirty="0" smtClean="0">
                <a:latin typeface="Baskerville Old Face" pitchFamily="18" charset="0"/>
              </a:rPr>
              <a:t> Juristas (rompem com a dogmática jurídica e aproximam-se da dimensão sociológica)</a:t>
            </a:r>
            <a:endParaRPr lang="pt-PT" sz="2900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683568" y="1130147"/>
            <a:ext cx="8229600" cy="54078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PT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Bibliografia Complementar</a:t>
            </a:r>
          </a:p>
          <a:p>
            <a:endParaRPr lang="pt-PT" sz="2000" dirty="0" smtClean="0">
              <a:latin typeface="Baskerville Old Face" pitchFamily="18" charset="0"/>
            </a:endParaRPr>
          </a:p>
          <a:p>
            <a:endParaRPr lang="pt-PT" sz="2000" dirty="0" smtClean="0">
              <a:latin typeface="Baskerville Old Face" pitchFamily="18" charset="0"/>
            </a:endParaRPr>
          </a:p>
          <a:p>
            <a:pPr lvl="1"/>
            <a:r>
              <a:rPr lang="en-US" sz="1800" b="1" dirty="0" smtClean="0">
                <a:latin typeface="Baskerville Old Face" pitchFamily="18" charset="0"/>
              </a:rPr>
              <a:t>BILHIM</a:t>
            </a:r>
            <a:r>
              <a:rPr lang="en-US" sz="1800" dirty="0" smtClean="0">
                <a:latin typeface="Baskerville Old Face" pitchFamily="18" charset="0"/>
              </a:rPr>
              <a:t>, </a:t>
            </a:r>
            <a:r>
              <a:rPr lang="en-US" sz="1800" dirty="0" err="1" smtClean="0">
                <a:latin typeface="Baskerville Old Face" pitchFamily="18" charset="0"/>
              </a:rPr>
              <a:t>João</a:t>
            </a:r>
            <a:r>
              <a:rPr lang="en-US" sz="1800" dirty="0" smtClean="0">
                <a:latin typeface="Baskerville Old Face" pitchFamily="18" charset="0"/>
              </a:rPr>
              <a:t>. </a:t>
            </a:r>
            <a:r>
              <a:rPr lang="en-US" sz="1800" dirty="0" smtClean="0">
                <a:latin typeface="Baskerville Old Face" pitchFamily="18" charset="0"/>
              </a:rPr>
              <a:t>2008. </a:t>
            </a:r>
            <a:r>
              <a:rPr lang="en-US" sz="1800" i="1" dirty="0" err="1" smtClean="0">
                <a:latin typeface="Baskerville Old Face" pitchFamily="18" charset="0"/>
              </a:rPr>
              <a:t>Teoria</a:t>
            </a:r>
            <a:r>
              <a:rPr lang="en-US" sz="1800" i="1" dirty="0" smtClean="0">
                <a:latin typeface="Baskerville Old Face" pitchFamily="18" charset="0"/>
              </a:rPr>
              <a:t> </a:t>
            </a:r>
            <a:r>
              <a:rPr lang="en-US" sz="1800" i="1" dirty="0" err="1" smtClean="0">
                <a:latin typeface="Baskerville Old Face" pitchFamily="18" charset="0"/>
              </a:rPr>
              <a:t>Organizacional</a:t>
            </a:r>
            <a:r>
              <a:rPr lang="en-US" sz="1800" dirty="0" smtClean="0">
                <a:latin typeface="Baskerville Old Face" pitchFamily="18" charset="0"/>
              </a:rPr>
              <a:t>. </a:t>
            </a:r>
            <a:r>
              <a:rPr lang="en-US" sz="1800" dirty="0" err="1" smtClean="0">
                <a:latin typeface="Baskerville Old Face" pitchFamily="18" charset="0"/>
              </a:rPr>
              <a:t>Lisboa</a:t>
            </a:r>
            <a:r>
              <a:rPr lang="en-US" sz="1800" dirty="0" smtClean="0">
                <a:latin typeface="Baskerville Old Face" pitchFamily="18" charset="0"/>
              </a:rPr>
              <a:t>: </a:t>
            </a:r>
            <a:r>
              <a:rPr lang="en-US" sz="1800" dirty="0" smtClean="0">
                <a:latin typeface="Baskerville Old Face" pitchFamily="18" charset="0"/>
              </a:rPr>
              <a:t>ISCSP </a:t>
            </a:r>
            <a:endParaRPr lang="en-US" sz="1800" dirty="0" smtClean="0">
              <a:latin typeface="Baskerville Old Face" pitchFamily="18" charset="0"/>
            </a:endParaRPr>
          </a:p>
          <a:p>
            <a:pPr lvl="1"/>
            <a:endParaRPr lang="en-US" sz="1800" dirty="0" smtClean="0">
              <a:latin typeface="Baskerville Old Face" pitchFamily="18" charset="0"/>
            </a:endParaRPr>
          </a:p>
          <a:p>
            <a:pPr lvl="1"/>
            <a:r>
              <a:rPr lang="en-US" sz="1800" b="1" dirty="0" smtClean="0">
                <a:latin typeface="Baskerville Old Face" pitchFamily="18" charset="0"/>
              </a:rPr>
              <a:t>CHEVALIER</a:t>
            </a:r>
            <a:r>
              <a:rPr lang="en-US" sz="1800" dirty="0" smtClean="0">
                <a:latin typeface="Baskerville Old Face" pitchFamily="18" charset="0"/>
              </a:rPr>
              <a:t>, </a:t>
            </a:r>
            <a:r>
              <a:rPr lang="en-US" sz="1800" dirty="0" smtClean="0">
                <a:latin typeface="Baskerville Old Face" pitchFamily="18" charset="0"/>
              </a:rPr>
              <a:t>Jacques</a:t>
            </a:r>
            <a:r>
              <a:rPr lang="en-US" sz="1800" dirty="0">
                <a:latin typeface="Baskerville Old Face" pitchFamily="18" charset="0"/>
              </a:rPr>
              <a:t>. </a:t>
            </a:r>
            <a:r>
              <a:rPr lang="en-US" sz="1800" dirty="0" smtClean="0">
                <a:latin typeface="Baskerville Old Face" pitchFamily="18" charset="0"/>
              </a:rPr>
              <a:t>1994. </a:t>
            </a:r>
            <a:r>
              <a:rPr lang="en-US" sz="1800" i="1" dirty="0" smtClean="0">
                <a:latin typeface="Baskerville Old Face" pitchFamily="18" charset="0"/>
              </a:rPr>
              <a:t>Science </a:t>
            </a:r>
            <a:r>
              <a:rPr lang="en-US" sz="1800" i="1" dirty="0" smtClean="0">
                <a:latin typeface="Baskerville Old Face" pitchFamily="18" charset="0"/>
              </a:rPr>
              <a:t>Administrative</a:t>
            </a:r>
            <a:r>
              <a:rPr lang="en-US" sz="1800" dirty="0" smtClean="0">
                <a:latin typeface="Baskerville Old Face" pitchFamily="18" charset="0"/>
              </a:rPr>
              <a:t>, 2. Ed., Paris: </a:t>
            </a:r>
            <a:r>
              <a:rPr lang="en-US" sz="1800" dirty="0" smtClean="0">
                <a:latin typeface="Baskerville Old Face" pitchFamily="18" charset="0"/>
              </a:rPr>
              <a:t>PUF</a:t>
            </a:r>
            <a:endParaRPr lang="en-US" sz="1800" dirty="0" smtClean="0">
              <a:latin typeface="Baskerville Old Face" pitchFamily="18" charset="0"/>
            </a:endParaRPr>
          </a:p>
          <a:p>
            <a:pPr lvl="1"/>
            <a:endParaRPr lang="en-US" sz="1800" dirty="0" smtClean="0">
              <a:latin typeface="Baskerville Old Face" pitchFamily="18" charset="0"/>
            </a:endParaRPr>
          </a:p>
          <a:p>
            <a:pPr lvl="1"/>
            <a:r>
              <a:rPr lang="en-US" sz="1800" b="1" dirty="0" smtClean="0">
                <a:latin typeface="Baskerville Old Face" pitchFamily="18" charset="0"/>
              </a:rPr>
              <a:t>CAUPERS</a:t>
            </a:r>
            <a:r>
              <a:rPr lang="en-US" sz="1800" dirty="0" smtClean="0">
                <a:latin typeface="Baskerville Old Face" pitchFamily="18" charset="0"/>
              </a:rPr>
              <a:t>, </a:t>
            </a:r>
            <a:r>
              <a:rPr lang="en-US" sz="1800" dirty="0" err="1" smtClean="0">
                <a:latin typeface="Baskerville Old Face" pitchFamily="18" charset="0"/>
              </a:rPr>
              <a:t>João</a:t>
            </a:r>
            <a:r>
              <a:rPr lang="en-US" sz="1800" dirty="0" smtClean="0">
                <a:latin typeface="Baskerville Old Face" pitchFamily="18" charset="0"/>
              </a:rPr>
              <a:t>.</a:t>
            </a:r>
            <a:r>
              <a:rPr lang="en-US" sz="1800" dirty="0">
                <a:latin typeface="Baskerville Old Face" pitchFamily="18" charset="0"/>
              </a:rPr>
              <a:t> </a:t>
            </a:r>
            <a:r>
              <a:rPr lang="en-US" sz="1800" dirty="0" smtClean="0">
                <a:latin typeface="Baskerville Old Face" pitchFamily="18" charset="0"/>
              </a:rPr>
              <a:t>1994. </a:t>
            </a:r>
            <a:r>
              <a:rPr lang="en-US" sz="1800" i="1" dirty="0" smtClean="0">
                <a:latin typeface="Baskerville Old Face" pitchFamily="18" charset="0"/>
              </a:rPr>
              <a:t>A </a:t>
            </a:r>
            <a:r>
              <a:rPr lang="en-US" sz="1800" i="1" dirty="0" err="1" smtClean="0">
                <a:latin typeface="Baskerville Old Face" pitchFamily="18" charset="0"/>
              </a:rPr>
              <a:t>Administração</a:t>
            </a:r>
            <a:r>
              <a:rPr lang="en-US" sz="1800" i="1" dirty="0" smtClean="0">
                <a:latin typeface="Baskerville Old Face" pitchFamily="18" charset="0"/>
              </a:rPr>
              <a:t> </a:t>
            </a:r>
            <a:r>
              <a:rPr lang="en-US" sz="1800" i="1" dirty="0" err="1" smtClean="0">
                <a:latin typeface="Baskerville Old Face" pitchFamily="18" charset="0"/>
              </a:rPr>
              <a:t>Periférica</a:t>
            </a:r>
            <a:r>
              <a:rPr lang="en-US" sz="1800" i="1" dirty="0" smtClean="0">
                <a:latin typeface="Baskerville Old Face" pitchFamily="18" charset="0"/>
              </a:rPr>
              <a:t> do Estado: </a:t>
            </a:r>
            <a:r>
              <a:rPr lang="en-US" sz="1800" i="1" dirty="0" err="1" smtClean="0">
                <a:latin typeface="Baskerville Old Face" pitchFamily="18" charset="0"/>
              </a:rPr>
              <a:t>Estudo</a:t>
            </a:r>
            <a:r>
              <a:rPr lang="en-US" sz="1800" i="1" dirty="0" smtClean="0">
                <a:latin typeface="Baskerville Old Face" pitchFamily="18" charset="0"/>
              </a:rPr>
              <a:t> de </a:t>
            </a:r>
            <a:r>
              <a:rPr lang="en-US" sz="1800" i="1" dirty="0" err="1" smtClean="0">
                <a:latin typeface="Baskerville Old Face" pitchFamily="18" charset="0"/>
              </a:rPr>
              <a:t>Ciência</a:t>
            </a:r>
            <a:r>
              <a:rPr lang="en-US" sz="1800" i="1" dirty="0" smtClean="0">
                <a:latin typeface="Baskerville Old Face" pitchFamily="18" charset="0"/>
              </a:rPr>
              <a:t> da </a:t>
            </a:r>
            <a:r>
              <a:rPr lang="en-US" sz="1800" i="1" dirty="0" err="1" smtClean="0">
                <a:latin typeface="Baskerville Old Face" pitchFamily="18" charset="0"/>
              </a:rPr>
              <a:t>Administração</a:t>
            </a:r>
            <a:r>
              <a:rPr lang="en-US" sz="1800" dirty="0" smtClean="0">
                <a:latin typeface="Baskerville Old Face" pitchFamily="18" charset="0"/>
              </a:rPr>
              <a:t>. </a:t>
            </a:r>
            <a:r>
              <a:rPr lang="en-US" sz="1800" dirty="0" err="1" smtClean="0">
                <a:latin typeface="Baskerville Old Face" pitchFamily="18" charset="0"/>
              </a:rPr>
              <a:t>Lisboa</a:t>
            </a:r>
            <a:r>
              <a:rPr lang="en-US" sz="1800" dirty="0" smtClean="0">
                <a:latin typeface="Baskerville Old Face" pitchFamily="18" charset="0"/>
              </a:rPr>
              <a:t>: Ed. </a:t>
            </a:r>
            <a:r>
              <a:rPr lang="en-US" sz="1800" dirty="0" err="1" smtClean="0">
                <a:latin typeface="Baskerville Old Face" pitchFamily="18" charset="0"/>
              </a:rPr>
              <a:t>Notícias</a:t>
            </a:r>
            <a:endParaRPr lang="en-US" sz="1800" dirty="0" smtClean="0">
              <a:latin typeface="Baskerville Old Face" pitchFamily="18" charset="0"/>
            </a:endParaRPr>
          </a:p>
          <a:p>
            <a:pPr lvl="1"/>
            <a:endParaRPr lang="en-US" sz="1800" dirty="0" smtClean="0">
              <a:latin typeface="Baskerville Old Face" pitchFamily="18" charset="0"/>
            </a:endParaRPr>
          </a:p>
          <a:p>
            <a:pPr lvl="1"/>
            <a:r>
              <a:rPr lang="en-US" sz="1800" b="1" dirty="0" smtClean="0">
                <a:latin typeface="Baskerville Old Face" pitchFamily="18" charset="0"/>
              </a:rPr>
              <a:t>PETERS</a:t>
            </a:r>
            <a:r>
              <a:rPr lang="en-US" sz="1800" dirty="0" smtClean="0">
                <a:latin typeface="Baskerville Old Face" pitchFamily="18" charset="0"/>
              </a:rPr>
              <a:t>, Thomas J.; </a:t>
            </a:r>
            <a:r>
              <a:rPr lang="en-US" sz="1800" b="1" dirty="0" smtClean="0">
                <a:latin typeface="Baskerville Old Face" pitchFamily="18" charset="0"/>
              </a:rPr>
              <a:t>WATERMAN</a:t>
            </a:r>
            <a:r>
              <a:rPr lang="en-US" sz="1800" dirty="0" smtClean="0">
                <a:latin typeface="Baskerville Old Face" pitchFamily="18" charset="0"/>
              </a:rPr>
              <a:t>, Robert H. </a:t>
            </a:r>
            <a:r>
              <a:rPr lang="en-US" sz="1800" dirty="0" smtClean="0">
                <a:latin typeface="Baskerville Old Face" pitchFamily="18" charset="0"/>
              </a:rPr>
              <a:t>1987. </a:t>
            </a:r>
            <a:r>
              <a:rPr lang="en-US" sz="1800" i="1" dirty="0" smtClean="0">
                <a:latin typeface="Baskerville Old Face" pitchFamily="18" charset="0"/>
              </a:rPr>
              <a:t>In Search of Excellence (Na </a:t>
            </a:r>
            <a:r>
              <a:rPr lang="en-US" sz="1800" i="1" dirty="0" err="1" smtClean="0">
                <a:latin typeface="Baskerville Old Face" pitchFamily="18" charset="0"/>
              </a:rPr>
              <a:t>Senda</a:t>
            </a:r>
            <a:r>
              <a:rPr lang="en-US" sz="1800" i="1" dirty="0" smtClean="0">
                <a:latin typeface="Baskerville Old Face" pitchFamily="18" charset="0"/>
              </a:rPr>
              <a:t> da </a:t>
            </a:r>
            <a:r>
              <a:rPr lang="en-US" sz="1800" i="1" dirty="0" err="1" smtClean="0">
                <a:latin typeface="Baskerville Old Face" pitchFamily="18" charset="0"/>
              </a:rPr>
              <a:t>Excelência</a:t>
            </a:r>
            <a:r>
              <a:rPr lang="en-US" sz="1800" dirty="0" smtClean="0">
                <a:latin typeface="Baskerville Old Face" pitchFamily="18" charset="0"/>
              </a:rPr>
              <a:t>). 2 ed</a:t>
            </a:r>
            <a:r>
              <a:rPr lang="en-US" sz="1800" dirty="0" smtClean="0">
                <a:latin typeface="Baskerville Old Face" pitchFamily="18" charset="0"/>
              </a:rPr>
              <a:t>. </a:t>
            </a:r>
            <a:r>
              <a:rPr lang="en-US" sz="1800" dirty="0" err="1" smtClean="0">
                <a:latin typeface="Baskerville Old Face" pitchFamily="18" charset="0"/>
              </a:rPr>
              <a:t>Lisboa</a:t>
            </a:r>
            <a:r>
              <a:rPr lang="en-US" sz="1800" dirty="0" smtClean="0">
                <a:latin typeface="Baskerville Old Face" pitchFamily="18" charset="0"/>
              </a:rPr>
              <a:t>: </a:t>
            </a:r>
            <a:r>
              <a:rPr lang="en-US" sz="1800" dirty="0" err="1" smtClean="0">
                <a:latin typeface="Baskerville Old Face" pitchFamily="18" charset="0"/>
              </a:rPr>
              <a:t>Publicações</a:t>
            </a:r>
            <a:r>
              <a:rPr lang="en-US" sz="1800" dirty="0" smtClean="0">
                <a:latin typeface="Baskerville Old Face" pitchFamily="18" charset="0"/>
              </a:rPr>
              <a:t> D. </a:t>
            </a:r>
            <a:r>
              <a:rPr lang="en-US" sz="1800" dirty="0" smtClean="0">
                <a:latin typeface="Baskerville Old Face" pitchFamily="18" charset="0"/>
              </a:rPr>
              <a:t>Quixote</a:t>
            </a:r>
            <a:endParaRPr lang="pt-PT" sz="18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Questões  para discussão</a:t>
            </a:r>
            <a:endParaRPr lang="pt-PT" sz="2000" b="1" dirty="0">
              <a:solidFill>
                <a:schemeClr val="accent2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>
              <a:buNone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>
              <a:buNone/>
            </a:pPr>
            <a:r>
              <a:rPr lang="pt-PT" sz="1800" dirty="0" smtClean="0">
                <a:latin typeface="Baskerville Old Face" panose="02020602080505020303" pitchFamily="18" charset="0"/>
              </a:rPr>
              <a:t>	1. As ciências sociais pretendem explicar os factos sociais que imprimem alterações na Sociedade. Caracterize o papel da Ciência da Administração no contexto das ciências sociais</a:t>
            </a:r>
            <a:r>
              <a:rPr lang="pt-PT" sz="1800" dirty="0" smtClean="0">
                <a:latin typeface="Baskerville Old Face" panose="02020602080505020303" pitchFamily="18" charset="0"/>
              </a:rPr>
              <a:t>.</a:t>
            </a:r>
          </a:p>
          <a:p>
            <a:pPr>
              <a:buNone/>
            </a:pPr>
            <a:endParaRPr lang="pt-PT" sz="1800" dirty="0">
              <a:latin typeface="Baskerville Old Face" panose="02020602080505020303" pitchFamily="18" charset="0"/>
            </a:endParaRPr>
          </a:p>
          <a:p>
            <a:pPr>
              <a:buNone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>
              <a:buNone/>
            </a:pPr>
            <a:r>
              <a:rPr lang="pt-PT" sz="1800" dirty="0" smtClean="0">
                <a:latin typeface="Baskerville Old Face" panose="02020602080505020303" pitchFamily="18" charset="0"/>
              </a:rPr>
              <a:t>	2. Caracterize e distinga o contexto  da ciência da administração nos EUA e na Europa.</a:t>
            </a:r>
          </a:p>
          <a:p>
            <a:pPr>
              <a:buNone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>
              <a:buNone/>
            </a:pPr>
            <a:endParaRPr lang="pt-PT" sz="1800" dirty="0" smtClean="0">
              <a:latin typeface="Baskerville Old Face" panose="02020602080505020303" pitchFamily="18" charset="0"/>
            </a:endParaRPr>
          </a:p>
          <a:p>
            <a:pPr>
              <a:buNone/>
            </a:pPr>
            <a:r>
              <a:rPr lang="pt-PT" sz="1800" dirty="0" smtClean="0">
                <a:latin typeface="Baskerville Old Face" panose="02020602080505020303" pitchFamily="18" charset="0"/>
              </a:rPr>
              <a:t>	</a:t>
            </a:r>
            <a:endParaRPr lang="pt-PT" sz="1800" dirty="0">
              <a:latin typeface="Baskerville Old Face" panose="02020602080505020303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99200"/>
          </a:xfrm>
        </p:spPr>
        <p:txBody>
          <a:bodyPr>
            <a:normAutofit/>
          </a:bodyPr>
          <a:lstStyle/>
          <a:p>
            <a:pPr marL="512064" indent="-457200" algn="l">
              <a:buFont typeface="Wingdings" panose="05000000000000000000" pitchFamily="2" charset="2"/>
              <a:buChar char="q"/>
            </a:pPr>
            <a:r>
              <a:rPr lang="pt-PT" sz="2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Autonomia da ciência da administração</a:t>
            </a:r>
            <a:endParaRPr lang="pt-PT" sz="2800" b="1" u="sng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31749"/>
          </a:xfrm>
        </p:spPr>
        <p:txBody>
          <a:bodyPr>
            <a:normAutofit/>
          </a:bodyPr>
          <a:lstStyle/>
          <a:p>
            <a:pPr algn="just"/>
            <a:endParaRPr lang="pt-PT" sz="2400" dirty="0" smtClean="0">
              <a:solidFill>
                <a:srgbClr val="FFC000"/>
              </a:solidFill>
              <a:latin typeface="Baskerville Old Face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PT" sz="2000" dirty="0" smtClean="0">
                <a:solidFill>
                  <a:srgbClr val="FFC000"/>
                </a:solidFill>
                <a:latin typeface="Baskerville Old Face" pitchFamily="18" charset="0"/>
              </a:rPr>
              <a:t>Controvérsia na consideração de cientificidade</a:t>
            </a:r>
          </a:p>
          <a:p>
            <a:pPr algn="just"/>
            <a:endParaRPr lang="pt-PT" sz="2000" dirty="0" smtClean="0">
              <a:solidFill>
                <a:srgbClr val="FFC000"/>
              </a:solidFill>
              <a:latin typeface="Baskerville Old Face" pitchFamily="18" charset="0"/>
            </a:endParaRPr>
          </a:p>
          <a:p>
            <a:pPr lvl="3" algn="just"/>
            <a:r>
              <a:rPr lang="pt-PT" dirty="0" smtClean="0">
                <a:latin typeface="Baskerville Old Face" pitchFamily="18" charset="0"/>
              </a:rPr>
              <a:t>Proximidade com outros </a:t>
            </a:r>
            <a:r>
              <a:rPr lang="pt-PT" dirty="0" err="1" smtClean="0">
                <a:latin typeface="Baskerville Old Face" pitchFamily="18" charset="0"/>
              </a:rPr>
              <a:t>objectos</a:t>
            </a:r>
            <a:r>
              <a:rPr lang="pt-PT" dirty="0" smtClean="0">
                <a:latin typeface="Baskerville Old Face" pitchFamily="18" charset="0"/>
              </a:rPr>
              <a:t> de estudo (Teoria Organizacional, Direito Administrativo, Ciência Política, </a:t>
            </a:r>
            <a:r>
              <a:rPr lang="pt-PT" dirty="0" err="1" smtClean="0">
                <a:latin typeface="Baskerville Old Face" pitchFamily="18" charset="0"/>
              </a:rPr>
              <a:t>etc</a:t>
            </a:r>
            <a:r>
              <a:rPr lang="pt-PT" dirty="0" smtClean="0">
                <a:latin typeface="Baskerville Old Face" pitchFamily="18" charset="0"/>
              </a:rPr>
              <a:t>)</a:t>
            </a:r>
          </a:p>
          <a:p>
            <a:pPr lvl="3" algn="just"/>
            <a:endParaRPr lang="pt-PT" dirty="0" smtClean="0">
              <a:latin typeface="Baskerville Old Face" pitchFamily="18" charset="0"/>
            </a:endParaRPr>
          </a:p>
          <a:p>
            <a:pPr lvl="3" algn="just"/>
            <a:r>
              <a:rPr lang="pt-PT" dirty="0" smtClean="0">
                <a:latin typeface="Baskerville Old Face" pitchFamily="18" charset="0"/>
              </a:rPr>
              <a:t>Hegemonia do método jurídico na A.P.</a:t>
            </a:r>
          </a:p>
          <a:p>
            <a:pPr lvl="3" algn="just"/>
            <a:endParaRPr lang="pt-PT" dirty="0" smtClean="0">
              <a:latin typeface="Baskerville Old Face" pitchFamily="18" charset="0"/>
            </a:endParaRPr>
          </a:p>
          <a:p>
            <a:pPr lvl="3" algn="just"/>
            <a:r>
              <a:rPr lang="pt-PT" dirty="0" smtClean="0">
                <a:latin typeface="Baskerville Old Face" pitchFamily="18" charset="0"/>
              </a:rPr>
              <a:t>Necessidade de determinação do corpo teórico próprio da C. A.</a:t>
            </a:r>
          </a:p>
          <a:p>
            <a:pPr lvl="3" algn="just"/>
            <a:endParaRPr lang="pt-PT" dirty="0" smtClean="0">
              <a:latin typeface="Baskerville Old Face" pitchFamily="18" charset="0"/>
            </a:endParaRPr>
          </a:p>
          <a:p>
            <a:pPr lvl="3" algn="just"/>
            <a:r>
              <a:rPr lang="pt-PT" dirty="0" smtClean="0">
                <a:latin typeface="Baskerville Old Face" pitchFamily="18" charset="0"/>
              </a:rPr>
              <a:t>Conjugação do corpo teórico da C.A. com o de outras disciplinas como forma de ultrapassar as dificuldades.</a:t>
            </a:r>
          </a:p>
          <a:p>
            <a:pPr lvl="3" algn="just"/>
            <a:endParaRPr lang="pt-PT" dirty="0" smtClean="0">
              <a:latin typeface="Baskerville Old Face" pitchFamily="18" charset="0"/>
            </a:endParaRPr>
          </a:p>
          <a:p>
            <a:pPr algn="just"/>
            <a:endParaRPr lang="pt-PT" sz="1600" dirty="0" smtClean="0">
              <a:solidFill>
                <a:srgbClr val="FFC000"/>
              </a:solidFill>
              <a:latin typeface="Baskerville Old Face" pitchFamily="18" charset="0"/>
            </a:endParaRPr>
          </a:p>
          <a:p>
            <a:pPr lvl="2" algn="just">
              <a:buNone/>
            </a:pPr>
            <a:endParaRPr lang="pt-PT" sz="2000" dirty="0" smtClean="0">
              <a:solidFill>
                <a:schemeClr val="tx2">
                  <a:lumMod val="50000"/>
                </a:schemeClr>
              </a:solidFill>
              <a:latin typeface="Baskerville Old Face" pitchFamily="18" charset="0"/>
            </a:endParaRPr>
          </a:p>
          <a:p>
            <a:pPr lvl="3" algn="just"/>
            <a:endParaRPr lang="pt-PT" sz="900" dirty="0" smtClean="0">
              <a:solidFill>
                <a:schemeClr val="tx2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70810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pt-PT" sz="24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Perspectivas</a:t>
            </a:r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de autonomia</a:t>
            </a:r>
          </a:p>
          <a:p>
            <a:pPr algn="just"/>
            <a:endParaRPr lang="pt-PT" sz="2000" dirty="0" smtClean="0">
              <a:solidFill>
                <a:srgbClr val="FFC000"/>
              </a:solidFill>
              <a:latin typeface="Baskerville Old Face" pitchFamily="18" charset="0"/>
            </a:endParaRPr>
          </a:p>
          <a:p>
            <a:pPr lvl="2" algn="just"/>
            <a:r>
              <a:rPr lang="pt-PT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David </a:t>
            </a:r>
            <a:r>
              <a:rPr lang="pt-PT" sz="20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Rosenbloom</a:t>
            </a:r>
            <a:endParaRPr lang="pt-PT" sz="2000" b="1" dirty="0" smtClean="0">
              <a:solidFill>
                <a:schemeClr val="bg2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  <a:p>
            <a:pPr lvl="4" algn="just"/>
            <a:r>
              <a:rPr lang="pt-PT" sz="1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CA deve integrar três abordagens</a:t>
            </a:r>
            <a:endParaRPr lang="pt-PT" sz="1800" b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6" algn="just"/>
            <a:r>
              <a:rPr lang="pt-PT" sz="1900" dirty="0" smtClean="0">
                <a:solidFill>
                  <a:srgbClr val="FFC000"/>
                </a:solidFill>
                <a:latin typeface="Baskerville Old Face" pitchFamily="18" charset="0"/>
              </a:rPr>
              <a:t>Gestionária</a:t>
            </a:r>
            <a:endParaRPr lang="pt-PT" sz="1900" dirty="0" smtClean="0">
              <a:solidFill>
                <a:srgbClr val="FFC000"/>
              </a:solidFill>
              <a:latin typeface="Baskerville Old Face" pitchFamily="18" charset="0"/>
            </a:endParaRPr>
          </a:p>
          <a:p>
            <a:pPr lvl="6" algn="just"/>
            <a:r>
              <a:rPr lang="pt-PT" sz="1900" dirty="0" smtClean="0">
                <a:solidFill>
                  <a:srgbClr val="FFC000"/>
                </a:solidFill>
                <a:latin typeface="Baskerville Old Face" pitchFamily="18" charset="0"/>
              </a:rPr>
              <a:t>Política</a:t>
            </a:r>
          </a:p>
          <a:p>
            <a:pPr lvl="6" algn="just"/>
            <a:r>
              <a:rPr lang="pt-PT" sz="1900" dirty="0" smtClean="0">
                <a:solidFill>
                  <a:srgbClr val="FFC000"/>
                </a:solidFill>
                <a:latin typeface="Baskerville Old Face" pitchFamily="18" charset="0"/>
              </a:rPr>
              <a:t>Legal</a:t>
            </a:r>
          </a:p>
          <a:p>
            <a:pPr lvl="4" algn="just"/>
            <a:endParaRPr lang="pt-PT" dirty="0" smtClean="0"/>
          </a:p>
          <a:p>
            <a:pPr lvl="2" algn="just"/>
            <a:r>
              <a:rPr lang="pt-PT" sz="19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Woodrow</a:t>
            </a:r>
            <a:r>
              <a:rPr lang="pt-PT" sz="19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 </a:t>
            </a:r>
            <a:r>
              <a:rPr lang="pt-PT" sz="19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Wilson</a:t>
            </a:r>
          </a:p>
          <a:p>
            <a:pPr lvl="4" algn="just"/>
            <a:r>
              <a:rPr lang="pt-PT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Combinação dos três domínios</a:t>
            </a:r>
            <a:endParaRPr lang="pt-PT" b="1" dirty="0" smtClean="0">
              <a:solidFill>
                <a:schemeClr val="bg2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  <a:p>
            <a:pPr lvl="6" algn="just"/>
            <a:r>
              <a:rPr lang="pt-PT" sz="1900" dirty="0" smtClean="0">
                <a:solidFill>
                  <a:srgbClr val="FFC000"/>
                </a:solidFill>
                <a:latin typeface="Baskerville Old Face" pitchFamily="18" charset="0"/>
              </a:rPr>
              <a:t>Política</a:t>
            </a:r>
          </a:p>
          <a:p>
            <a:pPr lvl="6" algn="just"/>
            <a:r>
              <a:rPr lang="pt-PT" sz="1900" dirty="0" smtClean="0">
                <a:solidFill>
                  <a:srgbClr val="FFC000"/>
                </a:solidFill>
                <a:latin typeface="Baskerville Old Face" pitchFamily="18" charset="0"/>
              </a:rPr>
              <a:t>Direito Público </a:t>
            </a:r>
          </a:p>
          <a:p>
            <a:pPr lvl="6" algn="just"/>
            <a:r>
              <a:rPr lang="pt-PT" sz="1900" dirty="0" smtClean="0">
                <a:solidFill>
                  <a:srgbClr val="FFC000"/>
                </a:solidFill>
                <a:latin typeface="Baskerville Old Face" pitchFamily="18" charset="0"/>
              </a:rPr>
              <a:t>Gestão</a:t>
            </a:r>
          </a:p>
          <a:p>
            <a:pPr lvl="3" algn="just"/>
            <a:endParaRPr lang="pt-PT" sz="1700" dirty="0" smtClean="0">
              <a:solidFill>
                <a:srgbClr val="FFC000"/>
              </a:solidFill>
              <a:latin typeface="Baskerville Old Face" pitchFamily="18" charset="0"/>
            </a:endParaRPr>
          </a:p>
          <a:p>
            <a:pPr lvl="1" algn="just"/>
            <a:r>
              <a:rPr lang="pt-PT" sz="19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Freitas do </a:t>
            </a:r>
            <a:r>
              <a:rPr lang="pt-PT" sz="19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Amaral</a:t>
            </a:r>
          </a:p>
          <a:p>
            <a:pPr lvl="3" algn="just"/>
            <a:r>
              <a:rPr lang="pt-PT" sz="19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Assente em três </a:t>
            </a:r>
            <a:r>
              <a:rPr lang="pt-PT" sz="19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pers</a:t>
            </a:r>
            <a:r>
              <a:rPr lang="pt-PT" sz="19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pectivas</a:t>
            </a:r>
            <a:r>
              <a:rPr lang="pt-PT" sz="19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diferentes</a:t>
            </a:r>
            <a:r>
              <a:rPr lang="pt-PT" sz="19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	</a:t>
            </a:r>
            <a:r>
              <a:rPr lang="pt-PT" sz="19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	</a:t>
            </a:r>
            <a:endParaRPr lang="pt-PT" sz="19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5"/>
            <a:r>
              <a:rPr lang="pt-PT" sz="1900" dirty="0" smtClean="0">
                <a:solidFill>
                  <a:srgbClr val="FFC000"/>
                </a:solidFill>
                <a:latin typeface="Baskerville Old Face" pitchFamily="18" charset="0"/>
              </a:rPr>
              <a:t>Uma análise (sociologia da administração)</a:t>
            </a:r>
          </a:p>
          <a:p>
            <a:pPr lvl="5"/>
            <a:r>
              <a:rPr lang="pt-PT" sz="1900" dirty="0" smtClean="0">
                <a:solidFill>
                  <a:srgbClr val="FFC000"/>
                </a:solidFill>
                <a:latin typeface="Baskerville Old Face" pitchFamily="18" charset="0"/>
              </a:rPr>
              <a:t>Construção teórica (teoria da administração)</a:t>
            </a:r>
          </a:p>
          <a:p>
            <a:pPr lvl="5"/>
            <a:r>
              <a:rPr lang="pt-PT" sz="1900" dirty="0" smtClean="0">
                <a:solidFill>
                  <a:srgbClr val="FFC000"/>
                </a:solidFill>
                <a:latin typeface="Baskerville Old Face" pitchFamily="18" charset="0"/>
              </a:rPr>
              <a:t>Proposta crítica (reforma administrativa)</a:t>
            </a:r>
          </a:p>
          <a:p>
            <a:pPr lvl="4" algn="just"/>
            <a:endParaRPr lang="pt-PT" dirty="0" smtClean="0">
              <a:solidFill>
                <a:srgbClr val="FFC000"/>
              </a:solidFill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760640"/>
          </a:xfrm>
        </p:spPr>
        <p:txBody>
          <a:bodyPr>
            <a:noAutofit/>
          </a:bodyPr>
          <a:lstStyle/>
          <a:p>
            <a:pPr lvl="2"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De forma geral a Ciência da Administração</a:t>
            </a:r>
          </a:p>
          <a:p>
            <a:endParaRPr lang="pt-PT" sz="1800" dirty="0" smtClean="0">
              <a:latin typeface="Baskerville Old Face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pt-PT" sz="18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Tem incorporado o contributo das diversas ciências</a:t>
            </a:r>
          </a:p>
          <a:p>
            <a:pPr>
              <a:buFontTx/>
              <a:buChar char="-"/>
            </a:pPr>
            <a:endParaRPr lang="pt-PT" sz="1800" b="1" dirty="0" smtClean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pt-PT" sz="18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Refletindo </a:t>
            </a:r>
            <a:r>
              <a:rPr lang="pt-PT" sz="18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</a:t>
            </a:r>
            <a:r>
              <a:rPr lang="pt-PT" sz="1800" b="1" dirty="0" err="1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perspectiva</a:t>
            </a:r>
            <a:r>
              <a:rPr lang="pt-PT" sz="18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dos fundadores</a:t>
            </a:r>
            <a:r>
              <a:rPr lang="pt-PT" sz="18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:</a:t>
            </a:r>
          </a:p>
          <a:p>
            <a:pPr lvl="6">
              <a:buFont typeface="Wingdings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Max </a:t>
            </a:r>
            <a:r>
              <a:rPr lang="pt-PT" sz="1800" dirty="0" smtClean="0">
                <a:latin typeface="Baskerville Old Face" pitchFamily="18" charset="0"/>
              </a:rPr>
              <a:t>Weber (sociólogo e economista)</a:t>
            </a:r>
          </a:p>
          <a:p>
            <a:pPr lvl="6">
              <a:buFont typeface="Wingdings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Pierre </a:t>
            </a:r>
            <a:r>
              <a:rPr lang="pt-PT" sz="1800" dirty="0" err="1" smtClean="0">
                <a:latin typeface="Baskerville Old Face" pitchFamily="18" charset="0"/>
              </a:rPr>
              <a:t>Grémion</a:t>
            </a:r>
            <a:r>
              <a:rPr lang="pt-PT" sz="1800" dirty="0" smtClean="0">
                <a:latin typeface="Baskerville Old Face" pitchFamily="18" charset="0"/>
              </a:rPr>
              <a:t> (Sociólogo)</a:t>
            </a:r>
          </a:p>
          <a:p>
            <a:pPr lvl="6">
              <a:buFont typeface="Wingdings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Pierre </a:t>
            </a:r>
            <a:r>
              <a:rPr lang="pt-PT" sz="1800" dirty="0" err="1" smtClean="0">
                <a:latin typeface="Baskerville Old Face" pitchFamily="18" charset="0"/>
              </a:rPr>
              <a:t>Langrod</a:t>
            </a:r>
            <a:r>
              <a:rPr lang="pt-PT" sz="1800" dirty="0" smtClean="0">
                <a:latin typeface="Baskerville Old Face" pitchFamily="18" charset="0"/>
              </a:rPr>
              <a:t> e </a:t>
            </a:r>
            <a:r>
              <a:rPr lang="pt-PT" sz="1800" dirty="0" err="1" smtClean="0">
                <a:latin typeface="Baskerville Old Face" pitchFamily="18" charset="0"/>
              </a:rPr>
              <a:t>Goodnow</a:t>
            </a:r>
            <a:r>
              <a:rPr lang="pt-PT" sz="1800" dirty="0" smtClean="0">
                <a:latin typeface="Baskerville Old Face" pitchFamily="18" charset="0"/>
              </a:rPr>
              <a:t> (juristas)</a:t>
            </a:r>
          </a:p>
          <a:p>
            <a:pPr lvl="6">
              <a:buFont typeface="Wingdings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Gaus (Politólogo)</a:t>
            </a:r>
          </a:p>
          <a:p>
            <a:pPr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PT" sz="1800" dirty="0" smtClean="0">
                <a:latin typeface="Baskerville Old Face" pitchFamily="18" charset="0"/>
              </a:rPr>
              <a:t>Interdisciplinaridade da C. Administração</a:t>
            </a:r>
          </a:p>
          <a:p>
            <a:pPr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PT" sz="1800" dirty="0" smtClean="0">
                <a:latin typeface="Baskerville Old Face" pitchFamily="18" charset="0"/>
              </a:rPr>
              <a:t>Autonomia na esfera das C. Sociais (</a:t>
            </a:r>
            <a:r>
              <a:rPr lang="pt-PT" sz="1800" dirty="0" smtClean="0">
                <a:latin typeface="Baskerville Old Face" pitchFamily="18" charset="0"/>
              </a:rPr>
              <a:t>ISCSP</a:t>
            </a:r>
            <a:r>
              <a:rPr lang="pt-PT" sz="1800" dirty="0" smtClean="0">
                <a:latin typeface="Baskerville Old Face" pitchFamily="18" charset="0"/>
              </a:rPr>
              <a:t>, </a:t>
            </a:r>
            <a:r>
              <a:rPr lang="pt-PT" sz="1800" dirty="0" err="1" smtClean="0">
                <a:latin typeface="Baskerville Old Face" pitchFamily="18" charset="0"/>
              </a:rPr>
              <a:t>U.Minho</a:t>
            </a:r>
            <a:r>
              <a:rPr lang="pt-PT" sz="1800" dirty="0" smtClean="0">
                <a:latin typeface="Baskerville Old Face" pitchFamily="18" charset="0"/>
              </a:rPr>
              <a:t> e </a:t>
            </a:r>
            <a:r>
              <a:rPr lang="pt-PT" sz="1800" dirty="0" err="1" smtClean="0">
                <a:latin typeface="Baskerville Old Face" pitchFamily="18" charset="0"/>
              </a:rPr>
              <a:t>UAberta</a:t>
            </a:r>
            <a:r>
              <a:rPr lang="pt-PT" sz="1800" dirty="0" smtClean="0">
                <a:latin typeface="Baskerville Old Face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endParaRPr lang="pt-PT" sz="1800" dirty="0">
              <a:latin typeface="Baskerville Old Face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t-PT" sz="1800" dirty="0" err="1" smtClean="0">
                <a:latin typeface="Baskerville Old Face" pitchFamily="18" charset="0"/>
              </a:rPr>
              <a:t>Objecto</a:t>
            </a:r>
            <a:r>
              <a:rPr lang="pt-PT" sz="1800" dirty="0" smtClean="0">
                <a:latin typeface="Baskerville Old Face" pitchFamily="18" charset="0"/>
              </a:rPr>
              <a:t> é a gestão dos assuntos públicos, integrando</a:t>
            </a:r>
          </a:p>
          <a:p>
            <a:pPr>
              <a:buFont typeface="Wingdings" panose="05000000000000000000" pitchFamily="2" charset="2"/>
              <a:buChar char="q"/>
            </a:pPr>
            <a:endParaRPr lang="pt-PT" sz="1800" dirty="0">
              <a:latin typeface="Baskerville Old Face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D.A; Teoria e Comportamento Organizacional; Teorias da Administração Pública; Gestão Pública e Polític</a:t>
            </a:r>
            <a:r>
              <a:rPr lang="pt-PT" sz="1800" dirty="0" smtClean="0">
                <a:latin typeface="Baskerville Old Face" pitchFamily="18" charset="0"/>
              </a:rPr>
              <a:t>as Públicas; Missões ou Funções do Estado; Economia Pública</a:t>
            </a:r>
            <a:endParaRPr lang="pt-PT" sz="1800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8863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pt-PT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Itinerário </a:t>
            </a:r>
            <a:r>
              <a:rPr lang="pt-PT" sz="2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da Ciência da Administração</a:t>
            </a:r>
          </a:p>
          <a:p>
            <a:pPr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 lvl="3">
              <a:buFont typeface="Wingdings" pitchFamily="2" charset="2"/>
              <a:buChar char="Ø"/>
            </a:pPr>
            <a:r>
              <a:rPr lang="pt-PT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Europa</a:t>
            </a:r>
            <a:endParaRPr lang="pt-PT" dirty="0" smtClean="0">
              <a:latin typeface="Baskerville Old Face" pitchFamily="18" charset="0"/>
            </a:endParaRPr>
          </a:p>
          <a:p>
            <a:pPr lvl="5">
              <a:buFont typeface="Arial" panose="020B0604020202020204" pitchFamily="34" charset="0"/>
              <a:buChar char="•"/>
            </a:pPr>
            <a:r>
              <a:rPr lang="pt-PT" sz="2000" dirty="0" smtClean="0">
                <a:latin typeface="Baskerville Old Face" pitchFamily="18" charset="0"/>
              </a:rPr>
              <a:t> </a:t>
            </a:r>
            <a:r>
              <a:rPr lang="pt-PT" dirty="0">
                <a:latin typeface="Baskerville Old Face" pitchFamily="18" charset="0"/>
              </a:rPr>
              <a:t>I</a:t>
            </a:r>
            <a:r>
              <a:rPr lang="pt-PT" dirty="0" smtClean="0">
                <a:latin typeface="Baskerville Old Face" pitchFamily="18" charset="0"/>
              </a:rPr>
              <a:t>nserida </a:t>
            </a:r>
            <a:r>
              <a:rPr lang="pt-PT" dirty="0" smtClean="0">
                <a:latin typeface="Baskerville Old Face" pitchFamily="18" charset="0"/>
              </a:rPr>
              <a:t>na lógica da A. Pública enquanto instrumento de </a:t>
            </a:r>
            <a:r>
              <a:rPr lang="pt-PT" dirty="0" err="1" smtClean="0">
                <a:latin typeface="Baskerville Old Face" pitchFamily="18" charset="0"/>
              </a:rPr>
              <a:t>acção</a:t>
            </a:r>
            <a:r>
              <a:rPr lang="pt-PT" dirty="0" smtClean="0">
                <a:latin typeface="Baskerville Old Face" pitchFamily="18" charset="0"/>
              </a:rPr>
              <a:t> do Estado</a:t>
            </a:r>
            <a:r>
              <a:rPr lang="pt-PT" dirty="0" smtClean="0">
                <a:latin typeface="Baskerville Old Face" pitchFamily="18" charset="0"/>
              </a:rPr>
              <a:t>.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pt-PT" dirty="0">
                <a:latin typeface="Baskerville Old Face" pitchFamily="18" charset="0"/>
              </a:rPr>
              <a:t>Construção de um “Estado Nação” na </a:t>
            </a:r>
            <a:r>
              <a:rPr lang="pt-PT" dirty="0" smtClean="0">
                <a:latin typeface="Baskerville Old Face" pitchFamily="18" charset="0"/>
              </a:rPr>
              <a:t>Europa</a:t>
            </a:r>
          </a:p>
          <a:p>
            <a:pPr lvl="5">
              <a:buFont typeface="Arial" panose="020B0604020202020204" pitchFamily="34" charset="0"/>
              <a:buChar char="•"/>
            </a:pPr>
            <a:endParaRPr lang="pt-PT" dirty="0" smtClean="0">
              <a:latin typeface="Baskerville Old Face" pitchFamily="18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Finais do Século XVIII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pt-PT" b="1" dirty="0" err="1">
                <a:solidFill>
                  <a:srgbClr val="FFC000"/>
                </a:solidFill>
                <a:latin typeface="Baskerville Old Face" pitchFamily="18" charset="0"/>
              </a:rPr>
              <a:t>Cameralismo</a:t>
            </a:r>
            <a:r>
              <a:rPr lang="pt-PT" dirty="0">
                <a:solidFill>
                  <a:srgbClr val="FFC000"/>
                </a:solidFill>
                <a:latin typeface="Baskerville Old Face" pitchFamily="18" charset="0"/>
              </a:rPr>
              <a:t> (conjunto de escritos heterogéneos, sobre a administração pública, elaborados com intuitos práticos  e sem preocupação cientifica)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pt-PT" dirty="0">
                <a:latin typeface="Baskerville Old Face" pitchFamily="18" charset="0"/>
              </a:rPr>
              <a:t> </a:t>
            </a:r>
            <a:r>
              <a:rPr lang="pt-PT" dirty="0">
                <a:solidFill>
                  <a:srgbClr val="FFC000"/>
                </a:solidFill>
                <a:latin typeface="Baskerville Old Face" pitchFamily="18" charset="0"/>
              </a:rPr>
              <a:t>Desenvolvimento de uma «ciência da política», sobretudo em França e Alemanha</a:t>
            </a:r>
          </a:p>
          <a:p>
            <a:pPr lvl="2">
              <a:buNone/>
            </a:pPr>
            <a:endParaRPr lang="pt-PT" sz="1800" dirty="0">
              <a:latin typeface="Baskerville Old Face" pitchFamily="18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Primórdios </a:t>
            </a:r>
            <a:r>
              <a:rPr lang="pt-PT" sz="1800" b="1" u="sng" dirty="0">
                <a:solidFill>
                  <a:schemeClr val="accent3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do Século XIX</a:t>
            </a:r>
          </a:p>
          <a:p>
            <a:pPr lvl="2">
              <a:buNone/>
            </a:pPr>
            <a:endParaRPr lang="pt-PT" sz="1800" b="1" u="sng" dirty="0">
              <a:solidFill>
                <a:schemeClr val="accent3">
                  <a:lumMod val="60000"/>
                  <a:lumOff val="40000"/>
                </a:schemeClr>
              </a:solidFill>
              <a:latin typeface="Baskerville Old Face" pitchFamily="18" charset="0"/>
            </a:endParaRPr>
          </a:p>
          <a:p>
            <a:pPr lvl="5">
              <a:buFont typeface="Arial" panose="020B0604020202020204" pitchFamily="34" charset="0"/>
              <a:buChar char="•"/>
            </a:pPr>
            <a:r>
              <a:rPr lang="pt-PT" dirty="0">
                <a:latin typeface="Baskerville Old Face" pitchFamily="18" charset="0"/>
              </a:rPr>
              <a:t> </a:t>
            </a:r>
            <a:r>
              <a:rPr lang="pt-PT" dirty="0">
                <a:solidFill>
                  <a:srgbClr val="FFC000"/>
                </a:solidFill>
                <a:latin typeface="Baskerville Old Face" pitchFamily="18" charset="0"/>
              </a:rPr>
              <a:t>Procura da «obra científica» a partir da observação das práticas e dos princípios da administração pública</a:t>
            </a:r>
          </a:p>
          <a:p>
            <a:pPr lvl="7">
              <a:buFont typeface="Wingdings" panose="05000000000000000000" pitchFamily="2" charset="2"/>
              <a:buChar char="§"/>
            </a:pPr>
            <a:endParaRPr lang="pt-PT" sz="1800" dirty="0">
              <a:latin typeface="Baskerville Old Face" pitchFamily="18" charset="0"/>
            </a:endParaRPr>
          </a:p>
          <a:p>
            <a:pPr lvl="7">
              <a:buFont typeface="Wingdings" panose="05000000000000000000" pitchFamily="2" charset="2"/>
              <a:buChar char="§"/>
            </a:pPr>
            <a:endParaRPr lang="pt-PT" sz="1800" dirty="0" smtClean="0">
              <a:latin typeface="Baskerville Old Face" pitchFamily="18" charset="0"/>
            </a:endParaRPr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5647021"/>
          </a:xfrm>
        </p:spPr>
        <p:txBody>
          <a:bodyPr>
            <a:normAutofit lnSpcReduction="10000"/>
          </a:bodyPr>
          <a:lstStyle/>
          <a:p>
            <a:pPr lvl="3">
              <a:buFont typeface="Wingdings" panose="05000000000000000000" pitchFamily="2" charset="2"/>
              <a:buChar char="§"/>
            </a:pPr>
            <a:r>
              <a:rPr lang="pt-PT" sz="1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Segunda </a:t>
            </a:r>
            <a:r>
              <a:rPr lang="pt-PT" sz="1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Metade do Século XIX</a:t>
            </a:r>
          </a:p>
          <a:p>
            <a:pPr lvl="3">
              <a:buNone/>
            </a:pPr>
            <a:endParaRPr lang="pt-PT" sz="18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Baskerville Old Face" panose="02020602080505020303" pitchFamily="18" charset="0"/>
            </a:endParaRPr>
          </a:p>
          <a:p>
            <a:pPr lvl="5">
              <a:buFont typeface="Arial" panose="020B0604020202020204" pitchFamily="34" charset="0"/>
              <a:buChar char="•"/>
            </a:pPr>
            <a:r>
              <a:rPr lang="pt-PT" dirty="0" smtClean="0">
                <a:latin typeface="Baskerville Old Face" pitchFamily="18" charset="0"/>
              </a:rPr>
              <a:t> </a:t>
            </a: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Aquisição do «</a:t>
            </a:r>
            <a:r>
              <a:rPr lang="pt-PT" i="1" dirty="0" smtClean="0">
                <a:solidFill>
                  <a:srgbClr val="FFFF00"/>
                </a:solidFill>
                <a:latin typeface="Baskerville Old Face" pitchFamily="18" charset="0"/>
              </a:rPr>
              <a:t>direito de cidade</a:t>
            </a: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» das ciências administrativas e políticas com a sua intervenção na formação dos funcionários </a:t>
            </a: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públicos</a:t>
            </a:r>
          </a:p>
          <a:p>
            <a:pPr lvl="5">
              <a:buFont typeface="Arial" panose="020B0604020202020204" pitchFamily="34" charset="0"/>
              <a:buChar char="•"/>
            </a:pPr>
            <a:endParaRPr lang="pt-PT" dirty="0" smtClean="0">
              <a:solidFill>
                <a:srgbClr val="FFFF00"/>
              </a:solidFill>
              <a:latin typeface="Baskerville Old Face" pitchFamily="18" charset="0"/>
            </a:endParaRPr>
          </a:p>
          <a:p>
            <a:pPr lvl="5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 Lorenz </a:t>
            </a:r>
            <a:r>
              <a:rPr lang="pt-PT" dirty="0" err="1" smtClean="0">
                <a:solidFill>
                  <a:srgbClr val="FFFF00"/>
                </a:solidFill>
                <a:latin typeface="Baskerville Old Face" pitchFamily="18" charset="0"/>
              </a:rPr>
              <a:t>Von</a:t>
            </a: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dirty="0" err="1" smtClean="0">
                <a:solidFill>
                  <a:srgbClr val="FFFF00"/>
                </a:solidFill>
                <a:latin typeface="Baskerville Old Face" pitchFamily="18" charset="0"/>
              </a:rPr>
              <a:t>Stein</a:t>
            </a: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dirty="0">
                <a:solidFill>
                  <a:srgbClr val="FFFF00"/>
                </a:solidFill>
                <a:latin typeface="Baskerville Old Face" pitchFamily="18" charset="0"/>
              </a:rPr>
              <a:t>“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Verwaltungslehe</a:t>
            </a:r>
            <a:r>
              <a:rPr lang="pt-PT" dirty="0">
                <a:solidFill>
                  <a:srgbClr val="FFFF00"/>
                </a:solidFill>
                <a:latin typeface="Baskerville Old Face" pitchFamily="18" charset="0"/>
              </a:rPr>
              <a:t>” (1865 e </a:t>
            </a: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1884) e fundação da Ciência da Administração</a:t>
            </a:r>
          </a:p>
          <a:p>
            <a:pPr lvl="5">
              <a:buFont typeface="Arial" panose="020B0604020202020204" pitchFamily="34" charset="0"/>
              <a:buChar char="•"/>
            </a:pPr>
            <a:endParaRPr lang="pt-PT" dirty="0" smtClean="0">
              <a:solidFill>
                <a:srgbClr val="FFFF00"/>
              </a:solidFill>
              <a:latin typeface="Baskerville Old Face" pitchFamily="18" charset="0"/>
            </a:endParaRPr>
          </a:p>
          <a:p>
            <a:pPr lvl="5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FFFF00"/>
                </a:solidFill>
                <a:latin typeface="Baskerville Old Face" pitchFamily="18" charset="0"/>
              </a:rPr>
              <a:t>Henry </a:t>
            </a:r>
            <a:r>
              <a:rPr lang="pt-PT" dirty="0" err="1">
                <a:solidFill>
                  <a:srgbClr val="FFFF00"/>
                </a:solidFill>
                <a:latin typeface="Baskerville Old Face" pitchFamily="18" charset="0"/>
              </a:rPr>
              <a:t>Faiol</a:t>
            </a:r>
            <a:r>
              <a:rPr lang="pt-PT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“</a:t>
            </a:r>
            <a:r>
              <a:rPr lang="pt-PT" i="1" dirty="0" err="1" smtClean="0">
                <a:solidFill>
                  <a:srgbClr val="FFFF00"/>
                </a:solidFill>
                <a:latin typeface="Baskerville Old Face" pitchFamily="18" charset="0"/>
              </a:rPr>
              <a:t>Administration</a:t>
            </a:r>
            <a:r>
              <a:rPr lang="pt-PT" i="1" dirty="0" smtClean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Industrielle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et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Génerate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 –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Prévoyance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,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Organisatiot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,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Commandement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,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Coordination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, Controle</a:t>
            </a:r>
            <a:r>
              <a:rPr lang="pt-PT" dirty="0">
                <a:solidFill>
                  <a:srgbClr val="FFFF00"/>
                </a:solidFill>
                <a:latin typeface="Baskerville Old Face" pitchFamily="18" charset="0"/>
              </a:rPr>
              <a:t>” (1916</a:t>
            </a: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)</a:t>
            </a:r>
          </a:p>
          <a:p>
            <a:pPr lvl="5">
              <a:buFont typeface="Arial" panose="020B0604020202020204" pitchFamily="34" charset="0"/>
              <a:buChar char="•"/>
            </a:pPr>
            <a:endParaRPr lang="pt-PT" dirty="0">
              <a:solidFill>
                <a:srgbClr val="FFFF00"/>
              </a:solidFill>
              <a:latin typeface="Baskerville Old Face" pitchFamily="18" charset="0"/>
            </a:endParaRPr>
          </a:p>
          <a:p>
            <a:pPr lvl="5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FFFF00"/>
                </a:solidFill>
                <a:latin typeface="Baskerville Old Face" pitchFamily="18" charset="0"/>
              </a:rPr>
              <a:t>Max Weber “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Social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and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Economic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i="1" dirty="0" err="1">
                <a:solidFill>
                  <a:srgbClr val="FFFF00"/>
                </a:solidFill>
                <a:latin typeface="Baskerville Old Face" pitchFamily="18" charset="0"/>
              </a:rPr>
              <a:t>Organisations</a:t>
            </a:r>
            <a:r>
              <a:rPr lang="pt-PT" dirty="0">
                <a:solidFill>
                  <a:srgbClr val="FFFF00"/>
                </a:solidFill>
                <a:latin typeface="Baskerville Old Face" pitchFamily="18" charset="0"/>
              </a:rPr>
              <a:t>”, (1947</a:t>
            </a:r>
            <a:r>
              <a:rPr lang="pt-PT" dirty="0" smtClean="0">
                <a:solidFill>
                  <a:srgbClr val="FFFF00"/>
                </a:solidFill>
                <a:latin typeface="Baskerville Old Face" pitchFamily="18" charset="0"/>
              </a:rPr>
              <a:t>)</a:t>
            </a:r>
          </a:p>
          <a:p>
            <a:pPr marL="1197864" lvl="5" indent="0">
              <a:buNone/>
            </a:pPr>
            <a:endParaRPr lang="pt-PT" dirty="0" smtClean="0">
              <a:solidFill>
                <a:srgbClr val="FFFF00"/>
              </a:solidFill>
              <a:latin typeface="Baskerville Old Face" pitchFamily="18" charset="0"/>
            </a:endParaRP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pt-PT" sz="1800" b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Inícios do Século XX</a:t>
            </a:r>
          </a:p>
          <a:p>
            <a:pPr lvl="2" algn="just">
              <a:buNone/>
            </a:pPr>
            <a:endParaRPr lang="pt-PT" sz="1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5" algn="just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FFFF00"/>
                </a:solidFill>
                <a:latin typeface="Baskerville Old Face" pitchFamily="18" charset="0"/>
              </a:rPr>
              <a:t> I Congresso Internacional de Ciências Administrativas (1910)</a:t>
            </a:r>
          </a:p>
          <a:p>
            <a:pPr lvl="5" algn="just">
              <a:buFont typeface="Arial" panose="020B0604020202020204" pitchFamily="34" charset="0"/>
              <a:buChar char="•"/>
            </a:pPr>
            <a:endParaRPr lang="pt-PT" dirty="0">
              <a:solidFill>
                <a:srgbClr val="FFFF00"/>
              </a:solidFill>
              <a:latin typeface="Baskerville Old Face" pitchFamily="18" charset="0"/>
            </a:endParaRPr>
          </a:p>
          <a:p>
            <a:pPr lvl="5" algn="just">
              <a:buFont typeface="Arial" panose="020B0604020202020204" pitchFamily="34" charset="0"/>
              <a:buChar char="•"/>
            </a:pPr>
            <a:r>
              <a:rPr lang="pt-PT" dirty="0">
                <a:solidFill>
                  <a:srgbClr val="FFFF00"/>
                </a:solidFill>
                <a:latin typeface="Baskerville Old Face" pitchFamily="18" charset="0"/>
              </a:rPr>
              <a:t> Criação do “</a:t>
            </a:r>
            <a:r>
              <a:rPr lang="pt-PT" i="1" dirty="0">
                <a:solidFill>
                  <a:srgbClr val="FFFF00"/>
                </a:solidFill>
                <a:latin typeface="Baskerville Old Face" pitchFamily="18" charset="0"/>
              </a:rPr>
              <a:t>Instituto Internacional de Ciências Administrativas</a:t>
            </a:r>
            <a:r>
              <a:rPr lang="pt-PT" dirty="0">
                <a:solidFill>
                  <a:srgbClr val="FFFF00"/>
                </a:solidFill>
                <a:latin typeface="Baskerville Old Face" panose="02020602080505020303" pitchFamily="18" charset="0"/>
              </a:rPr>
              <a:t>”</a:t>
            </a:r>
          </a:p>
          <a:p>
            <a:pPr lvl="5">
              <a:buFont typeface="Arial" panose="020B0604020202020204" pitchFamily="34" charset="0"/>
              <a:buChar char="•"/>
            </a:pPr>
            <a:endParaRPr lang="pt-PT" dirty="0">
              <a:solidFill>
                <a:srgbClr val="FFFF00"/>
              </a:solidFill>
              <a:latin typeface="Baskerville Old Face" panose="02020602080505020303" pitchFamily="18" charset="0"/>
            </a:endParaRPr>
          </a:p>
          <a:p>
            <a:pPr lvl="2">
              <a:buNone/>
            </a:pPr>
            <a:endParaRPr lang="pt-PT" sz="1900" dirty="0" smtClean="0">
              <a:latin typeface="Baskerville Old Face" pitchFamily="18" charset="0"/>
            </a:endParaRPr>
          </a:p>
          <a:p>
            <a:pPr lvl="2">
              <a:buNone/>
            </a:pPr>
            <a:endParaRPr lang="pt-PT" sz="1900" dirty="0" smtClean="0">
              <a:latin typeface="Baskerville Old Face" pitchFamily="18" charset="0"/>
            </a:endParaRPr>
          </a:p>
          <a:p>
            <a:endParaRPr lang="pt-P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3264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PT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EUA</a:t>
            </a:r>
            <a:endParaRPr lang="pt-PT" sz="1800" dirty="0">
              <a:latin typeface="Baskerville Old Face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pt-PT" sz="1800" dirty="0">
                <a:latin typeface="Baskerville Old Face" pitchFamily="18" charset="0"/>
              </a:rPr>
              <a:t>Ligado ao contexto da organização e ultrapassando a lógica </a:t>
            </a:r>
            <a:r>
              <a:rPr lang="pt-PT" sz="1800" dirty="0" smtClean="0">
                <a:latin typeface="Baskerville Old Face" pitchFamily="18" charset="0"/>
              </a:rPr>
              <a:t>público/privado.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Desenvolvimento </a:t>
            </a:r>
            <a:r>
              <a:rPr lang="pt-PT" sz="1800" dirty="0">
                <a:latin typeface="Baskerville Old Face" pitchFamily="18" charset="0"/>
              </a:rPr>
              <a:t>do conceito de “sociedade industrial” nos </a:t>
            </a:r>
            <a:r>
              <a:rPr lang="pt-PT" sz="1800" dirty="0" smtClean="0">
                <a:latin typeface="Baskerville Old Face" pitchFamily="18" charset="0"/>
              </a:rPr>
              <a:t>EUA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pt-PT" sz="1800" dirty="0" smtClean="0">
                <a:solidFill>
                  <a:srgbClr val="FFFF00"/>
                </a:solidFill>
                <a:latin typeface="Baskerville Old Face" pitchFamily="18" charset="0"/>
              </a:rPr>
              <a:t>A </a:t>
            </a:r>
            <a:r>
              <a:rPr lang="pt-PT" sz="1800" dirty="0">
                <a:solidFill>
                  <a:srgbClr val="FFFF00"/>
                </a:solidFill>
                <a:latin typeface="Baskerville Old Face" pitchFamily="18" charset="0"/>
              </a:rPr>
              <a:t>C.A. nos E.U.A., a partir do desenvolvimento da sociedade industrial com base num sentimento </a:t>
            </a:r>
            <a:r>
              <a:rPr lang="pt-PT" sz="1800" dirty="0" smtClean="0">
                <a:solidFill>
                  <a:srgbClr val="FFFF00"/>
                </a:solidFill>
                <a:latin typeface="Baskerville Old Face" pitchFamily="18" charset="0"/>
              </a:rPr>
              <a:t>antijurídico</a:t>
            </a:r>
          </a:p>
          <a:p>
            <a:pPr lvl="3">
              <a:buFont typeface="Arial" panose="020B0604020202020204" pitchFamily="34" charset="0"/>
              <a:buChar char="•"/>
            </a:pPr>
            <a:endParaRPr lang="pt-PT" sz="1800" dirty="0" smtClean="0">
              <a:solidFill>
                <a:srgbClr val="FFFF00"/>
              </a:solidFill>
              <a:latin typeface="Baskerville Old Face" pitchFamily="18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pt-PT" sz="1800" dirty="0" err="1" smtClean="0">
                <a:solidFill>
                  <a:srgbClr val="FFFF00"/>
                </a:solidFill>
                <a:latin typeface="Baskerville Old Face" pitchFamily="18" charset="0"/>
              </a:rPr>
              <a:t>Woodrow</a:t>
            </a:r>
            <a:r>
              <a:rPr lang="pt-PT" sz="1800" dirty="0" smtClean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sz="1800" dirty="0">
                <a:solidFill>
                  <a:srgbClr val="FFFF00"/>
                </a:solidFill>
                <a:latin typeface="Baskerville Old Face" pitchFamily="18" charset="0"/>
              </a:rPr>
              <a:t>Wilson “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The</a:t>
            </a:r>
            <a:r>
              <a:rPr lang="pt-PT" sz="1800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Study</a:t>
            </a:r>
            <a:r>
              <a:rPr lang="pt-PT" sz="1800" i="1" dirty="0">
                <a:solidFill>
                  <a:srgbClr val="FFFF00"/>
                </a:solidFill>
                <a:latin typeface="Baskerville Old Face" pitchFamily="18" charset="0"/>
              </a:rPr>
              <a:t> os 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Administration</a:t>
            </a:r>
            <a:r>
              <a:rPr lang="pt-PT" sz="1800" dirty="0">
                <a:solidFill>
                  <a:srgbClr val="FFFF00"/>
                </a:solidFill>
                <a:latin typeface="Baskerville Old Face" pitchFamily="18" charset="0"/>
              </a:rPr>
              <a:t>” (1888)como o marco da C.A. Nos E.U.A</a:t>
            </a:r>
            <a:r>
              <a:rPr lang="pt-PT" sz="1800" dirty="0" smtClean="0">
                <a:solidFill>
                  <a:srgbClr val="FFFF00"/>
                </a:solidFill>
                <a:latin typeface="Baskerville Old Face" pitchFamily="18" charset="0"/>
              </a:rPr>
              <a:t>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pt-PT" sz="1800" dirty="0">
              <a:solidFill>
                <a:srgbClr val="FFFF00"/>
              </a:solidFill>
              <a:latin typeface="Baskerville Old Face" pitchFamily="18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pt-PT" sz="1800" dirty="0" smtClean="0">
                <a:solidFill>
                  <a:srgbClr val="FFFF00"/>
                </a:solidFill>
                <a:latin typeface="Baskerville Old Face" pitchFamily="18" charset="0"/>
              </a:rPr>
              <a:t>Frank </a:t>
            </a:r>
            <a:r>
              <a:rPr lang="pt-PT" sz="1800" dirty="0" err="1">
                <a:solidFill>
                  <a:srgbClr val="FFFF00"/>
                </a:solidFill>
                <a:latin typeface="Baskerville Old Face" pitchFamily="18" charset="0"/>
              </a:rPr>
              <a:t>Goodnow</a:t>
            </a:r>
            <a:r>
              <a:rPr lang="pt-PT" sz="1800" dirty="0">
                <a:solidFill>
                  <a:srgbClr val="FFFF00"/>
                </a:solidFill>
                <a:latin typeface="Baskerville Old Face" pitchFamily="18" charset="0"/>
              </a:rPr>
              <a:t> “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Politics</a:t>
            </a:r>
            <a:r>
              <a:rPr lang="pt-PT" sz="1800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and</a:t>
            </a:r>
            <a:r>
              <a:rPr lang="pt-PT" sz="1800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Administration</a:t>
            </a:r>
            <a:r>
              <a:rPr lang="pt-PT" sz="1800" dirty="0">
                <a:solidFill>
                  <a:srgbClr val="FFFF00"/>
                </a:solidFill>
                <a:latin typeface="Baskerville Old Face" pitchFamily="18" charset="0"/>
              </a:rPr>
              <a:t>”(1890) e os estudos científicos sobre a Administração </a:t>
            </a:r>
            <a:r>
              <a:rPr lang="pt-PT" sz="1800" dirty="0" smtClean="0">
                <a:solidFill>
                  <a:srgbClr val="FFFF00"/>
                </a:solidFill>
                <a:latin typeface="Baskerville Old Face" pitchFamily="18" charset="0"/>
              </a:rPr>
              <a:t>Pública</a:t>
            </a:r>
          </a:p>
          <a:p>
            <a:pPr lvl="3">
              <a:buFont typeface="Arial" panose="020B0604020202020204" pitchFamily="34" charset="0"/>
              <a:buChar char="•"/>
            </a:pPr>
            <a:endParaRPr lang="pt-PT" sz="1800" dirty="0" smtClean="0">
              <a:solidFill>
                <a:srgbClr val="FFFF00"/>
              </a:solidFill>
              <a:latin typeface="Baskerville Old Face" pitchFamily="18" charset="0"/>
            </a:endParaRP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Leonard </a:t>
            </a:r>
            <a:r>
              <a:rPr lang="pt-PT" sz="1800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White”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Introduction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to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the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Study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of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Public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Administration</a:t>
            </a:r>
            <a:r>
              <a:rPr lang="pt-PT" sz="1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” (1926)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 William </a:t>
            </a:r>
            <a:r>
              <a:rPr lang="pt-PT" sz="1800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Willoughby</a:t>
            </a:r>
            <a:r>
              <a:rPr lang="pt-PT" sz="1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 “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Principles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of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Public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Administration</a:t>
            </a:r>
            <a:r>
              <a:rPr lang="pt-PT" sz="1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” (1927</a:t>
            </a:r>
            <a:r>
              <a:rPr lang="pt-PT" sz="1800" dirty="0" smtClean="0">
                <a:solidFill>
                  <a:srgbClr val="FFFF00"/>
                </a:solidFill>
                <a:latin typeface="Baskerville Old Face" panose="02020602080505020303" pitchFamily="18" charset="0"/>
              </a:rPr>
              <a:t>)</a:t>
            </a:r>
          </a:p>
          <a:p>
            <a:pPr lvl="3" algn="just">
              <a:buFont typeface="Arial" panose="020B0604020202020204" pitchFamily="34" charset="0"/>
              <a:buChar char="•"/>
            </a:pPr>
            <a:endParaRPr lang="pt-PT" sz="1800" dirty="0">
              <a:solidFill>
                <a:srgbClr val="FFFF00"/>
              </a:solidFill>
              <a:latin typeface="Baskerville Old Face" panose="02020602080505020303" pitchFamily="18" charset="0"/>
            </a:endParaRP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 John </a:t>
            </a:r>
            <a:r>
              <a:rPr lang="pt-PT" sz="1800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Pfiffner</a:t>
            </a:r>
            <a:r>
              <a:rPr lang="pt-PT" sz="1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 “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Public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Administration</a:t>
            </a:r>
            <a:r>
              <a:rPr lang="pt-PT" sz="1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” (1935) e “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Papers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on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the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Science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of</a:t>
            </a:r>
            <a:r>
              <a:rPr lang="pt-PT" sz="1800" i="1" dirty="0">
                <a:solidFill>
                  <a:srgbClr val="FFFF00"/>
                </a:solidFill>
                <a:latin typeface="Baskerville Old Face" panose="02020602080505020303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anose="02020602080505020303" pitchFamily="18" charset="0"/>
              </a:rPr>
              <a:t>Administration</a:t>
            </a:r>
            <a:r>
              <a:rPr lang="pt-PT" sz="1800" dirty="0">
                <a:solidFill>
                  <a:srgbClr val="FFFF00"/>
                </a:solidFill>
                <a:latin typeface="Baskerville Old Face" panose="02020602080505020303" pitchFamily="18" charset="0"/>
              </a:rPr>
              <a:t>” (1937</a:t>
            </a:r>
            <a:r>
              <a:rPr lang="pt-PT" sz="1800" dirty="0" smtClean="0">
                <a:latin typeface="Baskerville Old Face" panose="02020602080505020303" pitchFamily="18" charset="0"/>
              </a:rPr>
              <a:t>)</a:t>
            </a:r>
          </a:p>
          <a:p>
            <a:pPr lvl="3" algn="just">
              <a:buFont typeface="Arial" panose="020B0604020202020204" pitchFamily="34" charset="0"/>
              <a:buChar char="•"/>
            </a:pPr>
            <a:endParaRPr lang="pt-PT" sz="1800" dirty="0">
              <a:latin typeface="Baskerville Old Face" panose="02020602080505020303" pitchFamily="18" charset="0"/>
            </a:endParaRP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pt-PT" sz="1800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sz="1800" dirty="0" err="1">
                <a:solidFill>
                  <a:srgbClr val="FFFF00"/>
                </a:solidFill>
                <a:latin typeface="Baskerville Old Face" pitchFamily="18" charset="0"/>
              </a:rPr>
              <a:t>Frederick</a:t>
            </a:r>
            <a:r>
              <a:rPr lang="pt-PT" sz="1800" dirty="0">
                <a:solidFill>
                  <a:srgbClr val="FFFF00"/>
                </a:solidFill>
                <a:latin typeface="Baskerville Old Face" pitchFamily="18" charset="0"/>
              </a:rPr>
              <a:t> Taylor “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The</a:t>
            </a:r>
            <a:r>
              <a:rPr lang="pt-PT" sz="1800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Principles</a:t>
            </a:r>
            <a:r>
              <a:rPr lang="pt-PT" sz="1800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of</a:t>
            </a:r>
            <a:r>
              <a:rPr lang="pt-PT" sz="1800" i="1" dirty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pt-PT" sz="1800" i="1" dirty="0" err="1">
                <a:solidFill>
                  <a:srgbClr val="FFFF00"/>
                </a:solidFill>
                <a:latin typeface="Baskerville Old Face" pitchFamily="18" charset="0"/>
              </a:rPr>
              <a:t>Scientific</a:t>
            </a:r>
            <a:r>
              <a:rPr lang="pt-PT" sz="1800" i="1" dirty="0">
                <a:solidFill>
                  <a:srgbClr val="FFFF00"/>
                </a:solidFill>
                <a:latin typeface="Baskerville Old Face" pitchFamily="18" charset="0"/>
              </a:rPr>
              <a:t> Management</a:t>
            </a:r>
            <a:r>
              <a:rPr lang="pt-PT" sz="1800" dirty="0">
                <a:solidFill>
                  <a:srgbClr val="FFFF00"/>
                </a:solidFill>
                <a:latin typeface="Baskerville Old Face" pitchFamily="18" charset="0"/>
              </a:rPr>
              <a:t>”, 1911</a:t>
            </a:r>
          </a:p>
          <a:p>
            <a:pPr lvl="5">
              <a:buFont typeface="Arial" panose="020B0604020202020204" pitchFamily="34" charset="0"/>
              <a:buChar char="•"/>
            </a:pPr>
            <a:endParaRPr lang="pt-PT" dirty="0">
              <a:solidFill>
                <a:srgbClr val="FFFF00"/>
              </a:solidFill>
              <a:latin typeface="Baskerville Old Face" pitchFamily="18" charset="0"/>
            </a:endParaRPr>
          </a:p>
          <a:p>
            <a:pPr lvl="7">
              <a:buFont typeface="Wingdings" panose="05000000000000000000" pitchFamily="2" charset="2"/>
              <a:buChar char="§"/>
            </a:pPr>
            <a:endParaRPr lang="pt-PT" sz="1800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97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937523"/>
          </a:xfrm>
        </p:spPr>
        <p:txBody>
          <a:bodyPr>
            <a:normAutofit/>
          </a:bodyPr>
          <a:lstStyle/>
          <a:p>
            <a:pPr lvl="3" algn="just"/>
            <a:endParaRPr lang="pt-PT" dirty="0" smtClean="0">
              <a:latin typeface="Baskerville Old Face" pitchFamily="18" charset="0"/>
            </a:endParaRPr>
          </a:p>
          <a:p>
            <a:pPr lvl="2" algn="just">
              <a:buFont typeface="Wingdings" pitchFamily="2" charset="2"/>
              <a:buChar char="v"/>
            </a:pPr>
            <a:r>
              <a:rPr lang="pt-PT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Pós II Guerra Mundial</a:t>
            </a:r>
          </a:p>
          <a:p>
            <a:pPr lvl="2" algn="just">
              <a:buNone/>
            </a:pPr>
            <a:endParaRPr lang="pt-PT" sz="2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Desenvolvimento da Ciência Administrativa</a:t>
            </a:r>
          </a:p>
          <a:p>
            <a:pPr lvl="3" algn="just">
              <a:buNone/>
            </a:pPr>
            <a:endParaRPr lang="pt-PT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6" algn="just">
              <a:buFont typeface="Wingdings" pitchFamily="2" charset="2"/>
              <a:buChar char="q"/>
            </a:pP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Do  ponto de vista teórico e prático</a:t>
            </a:r>
          </a:p>
          <a:p>
            <a:pPr lvl="6" algn="just">
              <a:buFont typeface="Wingdings" pitchFamily="2" charset="2"/>
              <a:buChar char="q"/>
            </a:pPr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Internacionalização da Ciência Administrativa</a:t>
            </a:r>
          </a:p>
          <a:p>
            <a:pPr lvl="6" algn="just">
              <a:buFont typeface="Wingdings" pitchFamily="2" charset="2"/>
              <a:buChar char="q"/>
            </a:pPr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Surgimento de centros de debate</a:t>
            </a:r>
          </a:p>
          <a:p>
            <a:pPr lvl="5" algn="just">
              <a:buFontTx/>
              <a:buChar char="-"/>
            </a:pPr>
            <a:endParaRPr lang="pt-PT" dirty="0" smtClean="0">
              <a:latin typeface="Baskerville Old Face" pitchFamily="18" charset="0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Consolidação da Ciência Administrativa</a:t>
            </a:r>
          </a:p>
          <a:p>
            <a:pPr lvl="6" algn="just">
              <a:buFont typeface="Wingdings" pitchFamily="2" charset="2"/>
              <a:buChar char="q"/>
            </a:pPr>
            <a:r>
              <a:rPr lang="pt-PT" dirty="0" smtClean="0">
                <a:latin typeface="Baskerville Old Face" pitchFamily="18" charset="0"/>
              </a:rPr>
              <a:t> </a:t>
            </a:r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Reforço dos suportes institucionais (Instituto francês de C. Administrativas)</a:t>
            </a:r>
          </a:p>
          <a:p>
            <a:pPr lvl="6" algn="just">
              <a:buFont typeface="Wingdings" pitchFamily="2" charset="2"/>
              <a:buChar char="q"/>
            </a:pPr>
            <a:r>
              <a:rPr lang="pt-PT" sz="1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Expansão do ensino e criação de infraestruturas de pesquisa coletiva e revistas especializadas</a:t>
            </a:r>
            <a:endParaRPr lang="pt-PT" sz="1800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76064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pt-PT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Pós </a:t>
            </a:r>
            <a:r>
              <a:rPr lang="pt-PT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Guerra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PT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EUA</a:t>
            </a:r>
            <a:endParaRPr lang="pt-PT" sz="18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Robert </a:t>
            </a:r>
            <a:r>
              <a:rPr lang="pt-PT" sz="1800" dirty="0" err="1" smtClean="0">
                <a:latin typeface="Baskerville Old Face" pitchFamily="18" charset="0"/>
              </a:rPr>
              <a:t>Dahl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smtClean="0">
                <a:latin typeface="Baskerville Old Face" pitchFamily="18" charset="0"/>
              </a:rPr>
              <a:t>“</a:t>
            </a:r>
            <a:r>
              <a:rPr lang="pt-PT" sz="1800" dirty="0" err="1" smtClean="0">
                <a:latin typeface="Baskerville Old Face" pitchFamily="18" charset="0"/>
              </a:rPr>
              <a:t>the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science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of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public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administration</a:t>
            </a:r>
            <a:r>
              <a:rPr lang="pt-PT" sz="1800" dirty="0" smtClean="0">
                <a:latin typeface="Baskerville Old Face" pitchFamily="18" charset="0"/>
              </a:rPr>
              <a:t>: </a:t>
            </a:r>
            <a:r>
              <a:rPr lang="pt-PT" sz="1800" dirty="0" err="1" smtClean="0">
                <a:latin typeface="Baskerville Old Face" pitchFamily="18" charset="0"/>
              </a:rPr>
              <a:t>three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problems</a:t>
            </a:r>
            <a:r>
              <a:rPr lang="pt-PT" sz="1800" dirty="0" smtClean="0">
                <a:latin typeface="Baskerville Old Face" pitchFamily="18" charset="0"/>
              </a:rPr>
              <a:t>”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D. Waldo </a:t>
            </a:r>
            <a:r>
              <a:rPr lang="pt-PT" sz="1800" dirty="0" smtClean="0">
                <a:latin typeface="Baskerville Old Face" pitchFamily="18" charset="0"/>
              </a:rPr>
              <a:t>“</a:t>
            </a:r>
            <a:r>
              <a:rPr lang="pt-PT" sz="1800" dirty="0" err="1" smtClean="0">
                <a:latin typeface="Baskerville Old Face" pitchFamily="18" charset="0"/>
              </a:rPr>
              <a:t>the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Administrative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State</a:t>
            </a:r>
            <a:r>
              <a:rPr lang="pt-PT" sz="1800" dirty="0" smtClean="0">
                <a:latin typeface="Baskerville Old Face" pitchFamily="18" charset="0"/>
              </a:rPr>
              <a:t> (1949); “</a:t>
            </a:r>
            <a:r>
              <a:rPr lang="pt-PT" sz="1800" dirty="0" err="1" smtClean="0">
                <a:latin typeface="Baskerville Old Face" pitchFamily="18" charset="0"/>
              </a:rPr>
              <a:t>the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study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of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public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administration</a:t>
            </a:r>
            <a:r>
              <a:rPr lang="pt-PT" sz="1800" dirty="0" smtClean="0">
                <a:latin typeface="Baskerville Old Face" pitchFamily="18" charset="0"/>
              </a:rPr>
              <a:t>” (1955)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Peter Blau </a:t>
            </a:r>
            <a:r>
              <a:rPr lang="pt-PT" sz="1800" dirty="0" smtClean="0">
                <a:latin typeface="Baskerville Old Face" pitchFamily="18" charset="0"/>
              </a:rPr>
              <a:t>“</a:t>
            </a:r>
            <a:r>
              <a:rPr lang="pt-PT" sz="1800" dirty="0" err="1" smtClean="0">
                <a:latin typeface="Baskerville Old Face" pitchFamily="18" charset="0"/>
              </a:rPr>
              <a:t>The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Bureaucracy</a:t>
            </a:r>
            <a:r>
              <a:rPr lang="pt-PT" sz="1800" dirty="0" smtClean="0">
                <a:latin typeface="Baskerville Old Face" pitchFamily="18" charset="0"/>
              </a:rPr>
              <a:t> in </a:t>
            </a:r>
            <a:r>
              <a:rPr lang="pt-PT" sz="1800" dirty="0" err="1" smtClean="0">
                <a:latin typeface="Baskerville Old Face" pitchFamily="18" charset="0"/>
              </a:rPr>
              <a:t>Modern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Society</a:t>
            </a:r>
            <a:r>
              <a:rPr lang="pt-PT" sz="1800" dirty="0" smtClean="0">
                <a:latin typeface="Baskerville Old Face" pitchFamily="18" charset="0"/>
              </a:rPr>
              <a:t>” </a:t>
            </a:r>
            <a:r>
              <a:rPr lang="pt-PT" sz="1800" dirty="0" smtClean="0">
                <a:latin typeface="Baskerville Old Face" pitchFamily="18" charset="0"/>
              </a:rPr>
              <a:t>(1956</a:t>
            </a:r>
            <a:r>
              <a:rPr lang="pt-PT" sz="1800" dirty="0" smtClean="0">
                <a:latin typeface="Baskerville Old Face" pitchFamily="18" charset="0"/>
              </a:rPr>
              <a:t>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John </a:t>
            </a:r>
            <a:r>
              <a:rPr lang="pt-PT" sz="1800" dirty="0" err="1" smtClean="0">
                <a:latin typeface="Baskerville Old Face" pitchFamily="18" charset="0"/>
              </a:rPr>
              <a:t>Pfiffner</a:t>
            </a:r>
            <a:r>
              <a:rPr lang="pt-PT" sz="1800" dirty="0" smtClean="0">
                <a:latin typeface="Baskerville Old Face" pitchFamily="18" charset="0"/>
              </a:rPr>
              <a:t> “</a:t>
            </a:r>
            <a:r>
              <a:rPr lang="pt-PT" sz="1800" dirty="0" err="1" smtClean="0">
                <a:latin typeface="Baskerville Old Face" pitchFamily="18" charset="0"/>
              </a:rPr>
              <a:t>Administrative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Organization</a:t>
            </a:r>
            <a:r>
              <a:rPr lang="pt-PT" sz="1800" dirty="0" smtClean="0">
                <a:latin typeface="Baskerville Old Face" pitchFamily="18" charset="0"/>
              </a:rPr>
              <a:t>” (1960)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>
                <a:latin typeface="Baskerville Old Face" pitchFamily="18" charset="0"/>
              </a:rPr>
              <a:t>John </a:t>
            </a:r>
            <a:r>
              <a:rPr lang="pt-PT" sz="1800" dirty="0" err="1" smtClean="0">
                <a:latin typeface="Baskerville Old Face" pitchFamily="18" charset="0"/>
              </a:rPr>
              <a:t>Pfiffner</a:t>
            </a:r>
            <a:r>
              <a:rPr lang="pt-PT" sz="1800" dirty="0" smtClean="0">
                <a:latin typeface="Baskerville Old Face" pitchFamily="18" charset="0"/>
              </a:rPr>
              <a:t> “</a:t>
            </a:r>
            <a:r>
              <a:rPr lang="pt-PT" sz="1800" dirty="0" err="1" smtClean="0">
                <a:latin typeface="Baskerville Old Face" pitchFamily="18" charset="0"/>
              </a:rPr>
              <a:t>Public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Administration</a:t>
            </a:r>
            <a:r>
              <a:rPr lang="pt-PT" sz="1800" dirty="0" smtClean="0">
                <a:latin typeface="Baskerville Old Face" pitchFamily="18" charset="0"/>
              </a:rPr>
              <a:t>” (1967)</a:t>
            </a:r>
            <a:endParaRPr lang="pt-PT" sz="1800" dirty="0" smtClean="0">
              <a:latin typeface="Baskerville Old Face" pitchFamily="18" charset="0"/>
            </a:endParaRPr>
          </a:p>
          <a:p>
            <a:pPr lvl="3"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 lvl="3">
              <a:buNone/>
            </a:pPr>
            <a:endParaRPr lang="pt-PT" sz="1800" dirty="0" smtClean="0">
              <a:latin typeface="Baskerville Old Face" pitchFamily="18" charset="0"/>
            </a:endParaRPr>
          </a:p>
          <a:p>
            <a:pPr lvl="1"/>
            <a:r>
              <a:rPr lang="pt-PT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Europa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Georges </a:t>
            </a:r>
            <a:r>
              <a:rPr lang="pt-PT" sz="1800" dirty="0" err="1" smtClean="0">
                <a:latin typeface="Baskerville Old Face" pitchFamily="18" charset="0"/>
              </a:rPr>
              <a:t>Langrod</a:t>
            </a:r>
            <a:r>
              <a:rPr lang="pt-PT" sz="1800" dirty="0" smtClean="0">
                <a:latin typeface="Baskerville Old Face" pitchFamily="18" charset="0"/>
              </a:rPr>
              <a:t> “</a:t>
            </a:r>
            <a:r>
              <a:rPr lang="pt-PT" sz="1800" dirty="0" err="1" smtClean="0">
                <a:latin typeface="Baskerville Old Face" pitchFamily="18" charset="0"/>
              </a:rPr>
              <a:t>Traité</a:t>
            </a:r>
            <a:r>
              <a:rPr lang="pt-PT" sz="1800" dirty="0" smtClean="0">
                <a:latin typeface="Baskerville Old Face" pitchFamily="18" charset="0"/>
              </a:rPr>
              <a:t> de </a:t>
            </a:r>
            <a:r>
              <a:rPr lang="pt-PT" sz="1800" dirty="0" err="1" smtClean="0">
                <a:latin typeface="Baskerville Old Face" pitchFamily="18" charset="0"/>
              </a:rPr>
              <a:t>Science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Administrative</a:t>
            </a:r>
            <a:r>
              <a:rPr lang="pt-PT" sz="1800" dirty="0" smtClean="0">
                <a:latin typeface="Baskerville Old Face" pitchFamily="18" charset="0"/>
              </a:rPr>
              <a:t>” (1966)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Roland Drago “</a:t>
            </a:r>
            <a:r>
              <a:rPr lang="pt-PT" sz="1800" dirty="0" err="1" smtClean="0">
                <a:latin typeface="Baskerville Old Face" pitchFamily="18" charset="0"/>
              </a:rPr>
              <a:t>Les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Missions</a:t>
            </a:r>
            <a:r>
              <a:rPr lang="pt-PT" sz="1800" dirty="0" smtClean="0">
                <a:latin typeface="Baskerville Old Face" pitchFamily="18" charset="0"/>
              </a:rPr>
              <a:t> de </a:t>
            </a:r>
            <a:r>
              <a:rPr lang="pt-PT" sz="1800" dirty="0" err="1" smtClean="0">
                <a:latin typeface="Baskerville Old Face" pitchFamily="18" charset="0"/>
              </a:rPr>
              <a:t>l’Administration</a:t>
            </a:r>
            <a:r>
              <a:rPr lang="pt-PT" sz="1800" dirty="0">
                <a:latin typeface="Baskerville Old Face" pitchFamily="18" charset="0"/>
              </a:rPr>
              <a:t>” (1966</a:t>
            </a:r>
            <a:r>
              <a:rPr lang="pt-PT" sz="1800" dirty="0" smtClean="0">
                <a:latin typeface="Baskerville Old Face" pitchFamily="18" charset="0"/>
              </a:rPr>
              <a:t>)</a:t>
            </a:r>
            <a:endParaRPr lang="pt-PT" sz="1800" dirty="0" smtClean="0">
              <a:latin typeface="Baskerville Old Face" pitchFamily="18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Jean </a:t>
            </a:r>
            <a:r>
              <a:rPr lang="pt-PT" sz="1800" dirty="0" err="1" smtClean="0">
                <a:latin typeface="Baskerville Old Face" pitchFamily="18" charset="0"/>
              </a:rPr>
              <a:t>Chevalier</a:t>
            </a:r>
            <a:r>
              <a:rPr lang="pt-PT" sz="1800" dirty="0" smtClean="0">
                <a:latin typeface="Baskerville Old Face" pitchFamily="18" charset="0"/>
              </a:rPr>
              <a:t>  e D. </a:t>
            </a:r>
            <a:r>
              <a:rPr lang="pt-PT" sz="1800" dirty="0" err="1" smtClean="0">
                <a:latin typeface="Baskerville Old Face" pitchFamily="18" charset="0"/>
              </a:rPr>
              <a:t>Loschak</a:t>
            </a:r>
            <a:r>
              <a:rPr lang="pt-PT" sz="1800" dirty="0" smtClean="0">
                <a:latin typeface="Baskerville Old Face" pitchFamily="18" charset="0"/>
              </a:rPr>
              <a:t> “</a:t>
            </a:r>
            <a:r>
              <a:rPr lang="pt-PT" sz="1800" dirty="0" err="1" smtClean="0">
                <a:latin typeface="Baskerville Old Face" pitchFamily="18" charset="0"/>
              </a:rPr>
              <a:t>Science</a:t>
            </a:r>
            <a:r>
              <a:rPr lang="pt-PT" sz="1800" dirty="0" smtClean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Administrative</a:t>
            </a:r>
            <a:r>
              <a:rPr lang="pt-PT" sz="1800" dirty="0" smtClean="0">
                <a:latin typeface="Baskerville Old Face" pitchFamily="18" charset="0"/>
              </a:rPr>
              <a:t>” (1970)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Charles </a:t>
            </a:r>
            <a:r>
              <a:rPr lang="pt-PT" sz="1800" dirty="0" err="1" smtClean="0">
                <a:latin typeface="Baskerville Old Face" pitchFamily="18" charset="0"/>
              </a:rPr>
              <a:t>Debbasch</a:t>
            </a:r>
            <a:r>
              <a:rPr lang="pt-PT" sz="1800" dirty="0" smtClean="0">
                <a:latin typeface="Baskerville Old Face" pitchFamily="18" charset="0"/>
              </a:rPr>
              <a:t> “</a:t>
            </a:r>
            <a:r>
              <a:rPr lang="pt-PT" sz="1800" dirty="0" err="1">
                <a:latin typeface="Baskerville Old Face" pitchFamily="18" charset="0"/>
              </a:rPr>
              <a:t>Science</a:t>
            </a:r>
            <a:r>
              <a:rPr lang="pt-PT" sz="1800" dirty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Administrative</a:t>
            </a:r>
            <a:r>
              <a:rPr lang="pt-PT" sz="1800" dirty="0" smtClean="0">
                <a:latin typeface="Baskerville Old Face" pitchFamily="18" charset="0"/>
              </a:rPr>
              <a:t>”</a:t>
            </a:r>
            <a:r>
              <a:rPr lang="pt-PT" sz="1800" dirty="0">
                <a:latin typeface="Baskerville Old Face" pitchFamily="18" charset="0"/>
              </a:rPr>
              <a:t> (1970</a:t>
            </a:r>
            <a:r>
              <a:rPr lang="pt-PT" sz="1800" dirty="0" smtClean="0">
                <a:latin typeface="Baskerville Old Face" pitchFamily="18" charset="0"/>
              </a:rPr>
              <a:t>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PT" sz="1800" dirty="0" smtClean="0">
                <a:latin typeface="Baskerville Old Face" pitchFamily="18" charset="0"/>
              </a:rPr>
              <a:t>Bernard </a:t>
            </a:r>
            <a:r>
              <a:rPr lang="pt-PT" sz="1800" dirty="0" err="1" smtClean="0">
                <a:latin typeface="Baskerville Old Face" pitchFamily="18" charset="0"/>
              </a:rPr>
              <a:t>Gournay</a:t>
            </a:r>
            <a:r>
              <a:rPr lang="pt-PT" sz="1800" dirty="0">
                <a:latin typeface="Baskerville Old Face" pitchFamily="18" charset="0"/>
              </a:rPr>
              <a:t> “</a:t>
            </a:r>
            <a:r>
              <a:rPr lang="pt-PT" sz="1800" dirty="0" err="1">
                <a:latin typeface="Baskerville Old Face" pitchFamily="18" charset="0"/>
              </a:rPr>
              <a:t>Science</a:t>
            </a:r>
            <a:r>
              <a:rPr lang="pt-PT" sz="1800" dirty="0">
                <a:latin typeface="Baskerville Old Face" pitchFamily="18" charset="0"/>
              </a:rPr>
              <a:t> </a:t>
            </a:r>
            <a:r>
              <a:rPr lang="pt-PT" sz="1800" dirty="0" err="1" smtClean="0">
                <a:latin typeface="Baskerville Old Face" pitchFamily="18" charset="0"/>
              </a:rPr>
              <a:t>Administrative</a:t>
            </a:r>
            <a:r>
              <a:rPr lang="pt-PT" sz="1800" dirty="0" smtClean="0">
                <a:latin typeface="Baskerville Old Face" pitchFamily="18" charset="0"/>
              </a:rPr>
              <a:t>”</a:t>
            </a:r>
            <a:r>
              <a:rPr lang="pt-PT" sz="1800" dirty="0">
                <a:latin typeface="Baskerville Old Face" pitchFamily="18" charset="0"/>
              </a:rPr>
              <a:t> (1970</a:t>
            </a:r>
            <a:r>
              <a:rPr lang="pt-PT" sz="1800" dirty="0" smtClean="0">
                <a:latin typeface="Baskerville Old Face" pitchFamily="18" charset="0"/>
              </a:rPr>
              <a:t>)</a:t>
            </a:r>
            <a:endParaRPr lang="pt-PT" sz="1800" dirty="0" smtClean="0">
              <a:latin typeface="Baskerville Old Face" pitchFamily="18" charset="0"/>
            </a:endParaRPr>
          </a:p>
          <a:p>
            <a:pPr lvl="1"/>
            <a:endParaRPr lang="pt-PT" sz="1800" dirty="0" smtClean="0">
              <a:latin typeface="Baskerville Old Face" pitchFamily="18" charset="0"/>
            </a:endParaRPr>
          </a:p>
          <a:p>
            <a:pPr lvl="2">
              <a:buNone/>
            </a:pPr>
            <a:endParaRPr lang="pt-PT" sz="1800" dirty="0">
              <a:latin typeface="Baskerville Old Face" pitchFamily="18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2ª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Equidade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690</TotalTime>
  <Words>884</Words>
  <Application>Microsoft Office PowerPoint</Application>
  <PresentationFormat>Apresentação no Ecrã (4:3)</PresentationFormat>
  <Paragraphs>202</Paragraphs>
  <Slides>13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21" baseType="lpstr">
      <vt:lpstr>Arial</vt:lpstr>
      <vt:lpstr>Baskerville Old Face</vt:lpstr>
      <vt:lpstr>Calibri</vt:lpstr>
      <vt:lpstr>Franklin Gothic Book</vt:lpstr>
      <vt:lpstr>Perpetua</vt:lpstr>
      <vt:lpstr>Wingdings</vt:lpstr>
      <vt:lpstr>Wingdings 2</vt:lpstr>
      <vt:lpstr>Fundição</vt:lpstr>
      <vt:lpstr>CIÊNCIA DA ADMINISTRAÇÃO I</vt:lpstr>
      <vt:lpstr>Autonomia da ciência da administração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Questões  para discussão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CIÊNCIA DA ADMINISTRAÇÃO I</dc:title>
  <dc:creator>Joaquim.Caeiro</dc:creator>
  <cp:lastModifiedBy>Joaquim Caeiro</cp:lastModifiedBy>
  <cp:revision>69</cp:revision>
  <dcterms:created xsi:type="dcterms:W3CDTF">2012-09-25T11:34:31Z</dcterms:created>
  <dcterms:modified xsi:type="dcterms:W3CDTF">2014-09-24T11:39:16Z</dcterms:modified>
</cp:coreProperties>
</file>